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7"/>
  </p:notesMasterIdLst>
  <p:handoutMasterIdLst>
    <p:handoutMasterId r:id="rId18"/>
  </p:handoutMasterIdLst>
  <p:sldIdLst>
    <p:sldId id="256" r:id="rId2"/>
    <p:sldId id="294" r:id="rId3"/>
    <p:sldId id="284" r:id="rId4"/>
    <p:sldId id="311" r:id="rId5"/>
    <p:sldId id="346" r:id="rId6"/>
    <p:sldId id="317" r:id="rId7"/>
    <p:sldId id="347" r:id="rId8"/>
    <p:sldId id="321" r:id="rId9"/>
    <p:sldId id="322" r:id="rId10"/>
    <p:sldId id="323" r:id="rId11"/>
    <p:sldId id="326" r:id="rId12"/>
    <p:sldId id="336" r:id="rId13"/>
    <p:sldId id="337" r:id="rId14"/>
    <p:sldId id="345" r:id="rId15"/>
    <p:sldId id="338"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D40"/>
    <a:srgbClr val="F1333F"/>
    <a:srgbClr val="F6303E"/>
    <a:srgbClr val="F5333F"/>
    <a:srgbClr val="E72D3F"/>
    <a:srgbClr val="E72D40"/>
    <a:srgbClr val="A8A8A8"/>
    <a:srgbClr val="898989"/>
    <a:srgbClr val="989898"/>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96271"/>
  </p:normalViewPr>
  <p:slideViewPr>
    <p:cSldViewPr snapToGrid="0" showGuides="1">
      <p:cViewPr varScale="1">
        <p:scale>
          <a:sx n="109" d="100"/>
          <a:sy n="109" d="100"/>
        </p:scale>
        <p:origin x="485"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691645504"/>
        <c:axId val="-1691652576"/>
      </c:barChart>
      <c:catAx>
        <c:axId val="-1691645504"/>
        <c:scaling>
          <c:orientation val="minMax"/>
        </c:scaling>
        <c:delete val="1"/>
        <c:axPos val="l"/>
        <c:numFmt formatCode="General" sourceLinked="1"/>
        <c:majorTickMark val="out"/>
        <c:minorTickMark val="none"/>
        <c:tickLblPos val="nextTo"/>
        <c:crossAx val="-1691652576"/>
        <c:crosses val="autoZero"/>
        <c:auto val="1"/>
        <c:lblAlgn val="ctr"/>
        <c:lblOffset val="100"/>
        <c:noMultiLvlLbl val="0"/>
      </c:catAx>
      <c:valAx>
        <c:axId val="-1691652576"/>
        <c:scaling>
          <c:orientation val="minMax"/>
        </c:scaling>
        <c:delete val="1"/>
        <c:axPos val="b"/>
        <c:numFmt formatCode="0%" sourceLinked="1"/>
        <c:majorTickMark val="out"/>
        <c:minorTickMark val="none"/>
        <c:tickLblPos val="nextTo"/>
        <c:crossAx val="-16916455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691658016"/>
        <c:axId val="-2086931280"/>
      </c:barChart>
      <c:catAx>
        <c:axId val="-1691658016"/>
        <c:scaling>
          <c:orientation val="minMax"/>
        </c:scaling>
        <c:delete val="1"/>
        <c:axPos val="l"/>
        <c:numFmt formatCode="General" sourceLinked="1"/>
        <c:majorTickMark val="out"/>
        <c:minorTickMark val="none"/>
        <c:tickLblPos val="nextTo"/>
        <c:crossAx val="-2086931280"/>
        <c:crosses val="autoZero"/>
        <c:auto val="1"/>
        <c:lblAlgn val="ctr"/>
        <c:lblOffset val="100"/>
        <c:noMultiLvlLbl val="0"/>
      </c:catAx>
      <c:valAx>
        <c:axId val="-2086931280"/>
        <c:scaling>
          <c:orientation val="minMax"/>
        </c:scaling>
        <c:delete val="1"/>
        <c:axPos val="b"/>
        <c:numFmt formatCode="0%" sourceLinked="1"/>
        <c:majorTickMark val="out"/>
        <c:minorTickMark val="none"/>
        <c:tickLblPos val="nextTo"/>
        <c:crossAx val="-169165801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86924752"/>
        <c:axId val="-1640547072"/>
      </c:barChart>
      <c:catAx>
        <c:axId val="-2086924752"/>
        <c:scaling>
          <c:orientation val="minMax"/>
        </c:scaling>
        <c:delete val="1"/>
        <c:axPos val="l"/>
        <c:numFmt formatCode="General" sourceLinked="1"/>
        <c:majorTickMark val="out"/>
        <c:minorTickMark val="none"/>
        <c:tickLblPos val="nextTo"/>
        <c:crossAx val="-1640547072"/>
        <c:crosses val="autoZero"/>
        <c:auto val="1"/>
        <c:lblAlgn val="ctr"/>
        <c:lblOffset val="100"/>
        <c:noMultiLvlLbl val="0"/>
      </c:catAx>
      <c:valAx>
        <c:axId val="-1640547072"/>
        <c:scaling>
          <c:orientation val="minMax"/>
        </c:scaling>
        <c:delete val="1"/>
        <c:axPos val="b"/>
        <c:numFmt formatCode="0%" sourceLinked="1"/>
        <c:majorTickMark val="out"/>
        <c:minorTickMark val="none"/>
        <c:tickLblPos val="nextTo"/>
        <c:crossAx val="-20869247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640542176"/>
        <c:axId val="-1640541088"/>
      </c:barChart>
      <c:catAx>
        <c:axId val="-1640542176"/>
        <c:scaling>
          <c:orientation val="minMax"/>
        </c:scaling>
        <c:delete val="1"/>
        <c:axPos val="l"/>
        <c:numFmt formatCode="General" sourceLinked="1"/>
        <c:majorTickMark val="out"/>
        <c:minorTickMark val="none"/>
        <c:tickLblPos val="nextTo"/>
        <c:crossAx val="-1640541088"/>
        <c:crosses val="autoZero"/>
        <c:auto val="1"/>
        <c:lblAlgn val="ctr"/>
        <c:lblOffset val="100"/>
        <c:noMultiLvlLbl val="0"/>
      </c:catAx>
      <c:valAx>
        <c:axId val="-1640541088"/>
        <c:scaling>
          <c:orientation val="minMax"/>
        </c:scaling>
        <c:delete val="1"/>
        <c:axPos val="b"/>
        <c:numFmt formatCode="0%" sourceLinked="1"/>
        <c:majorTickMark val="out"/>
        <c:minorTickMark val="none"/>
        <c:tickLblPos val="nextTo"/>
        <c:crossAx val="-164054217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08-05-2021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5/8/2021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494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08-05-2021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08-05-2021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08-05-2021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08-05-2021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08-05-2021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08-05-2021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08-05-2021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08-05-2021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08-05-2021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08-05-2021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08-05-2021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08-05-2021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08-05-2021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08-05-2021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keras.io/layers/wrappers/" TargetMode="External"/><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4000" dirty="0">
                <a:latin typeface="Proxima Nova Light" panose="02000506030000020004" pitchFamily="2" charset="77"/>
              </a:rPr>
              <a:t>PG Diploma in ML/AI</a:t>
            </a:r>
            <a:endParaRPr lang="en-IN" sz="40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08-05-2021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a:t>Convolutions + RNN</a:t>
            </a:r>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10</a:t>
            </a:fld>
            <a:endParaRPr lang="en-IN"/>
          </a:p>
        </p:txBody>
      </p:sp>
      <p:sp>
        <p:nvSpPr>
          <p:cNvPr id="5" name="Rectangle 4"/>
          <p:cNvSpPr/>
          <p:nvPr/>
        </p:nvSpPr>
        <p:spPr>
          <a:xfrm>
            <a:off x="441359" y="834037"/>
            <a:ext cx="8073991" cy="738664"/>
          </a:xfrm>
          <a:prstGeom prst="rect">
            <a:avLst/>
          </a:prstGeom>
        </p:spPr>
        <p:txBody>
          <a:bodyPr wrap="square">
            <a:spAutoFit/>
          </a:bodyPr>
          <a:lstStyle/>
          <a:p>
            <a:pPr algn="ctr"/>
            <a:r>
              <a:rPr lang="en-US" sz="1400" b="0" i="0" dirty="0">
                <a:solidFill>
                  <a:srgbClr val="333333"/>
                </a:solidFill>
                <a:effectLst/>
                <a:latin typeface="Merriweather"/>
              </a:rPr>
              <a:t>The conv2D network will extract a feature vector for each image, and a sequence of these feature vectors is then fed to an RNN-based network. The output of the RNN is a regular </a:t>
            </a:r>
            <a:r>
              <a:rPr lang="en-US" sz="1400" b="0" i="0" dirty="0" err="1">
                <a:solidFill>
                  <a:srgbClr val="333333"/>
                </a:solidFill>
                <a:effectLst/>
                <a:latin typeface="Merriweather"/>
              </a:rPr>
              <a:t>softmax</a:t>
            </a:r>
            <a:r>
              <a:rPr lang="en-US" sz="1400" b="0" i="0" dirty="0">
                <a:solidFill>
                  <a:srgbClr val="333333"/>
                </a:solidFill>
                <a:effectLst/>
                <a:latin typeface="Merriweather"/>
              </a:rPr>
              <a:t> (for a classification problem such as this one).</a:t>
            </a:r>
            <a:endParaRPr lang="en-US" sz="1400" dirty="0"/>
          </a:p>
        </p:txBody>
      </p:sp>
      <p:sp>
        <p:nvSpPr>
          <p:cNvPr id="6" name="Rectangle 5"/>
          <p:cNvSpPr/>
          <p:nvPr/>
        </p:nvSpPr>
        <p:spPr>
          <a:xfrm>
            <a:off x="453381" y="1982680"/>
            <a:ext cx="3884061" cy="523220"/>
          </a:xfrm>
          <a:prstGeom prst="rect">
            <a:avLst/>
          </a:prstGeom>
        </p:spPr>
        <p:txBody>
          <a:bodyPr wrap="square">
            <a:spAutoFit/>
          </a:bodyPr>
          <a:lstStyle/>
          <a:p>
            <a:pPr algn="just"/>
            <a:r>
              <a:rPr lang="en-US" sz="1400" b="0" i="0" dirty="0">
                <a:solidFill>
                  <a:srgbClr val="555555"/>
                </a:solidFill>
                <a:effectLst/>
                <a:latin typeface="Helvetica Neue"/>
              </a:rPr>
              <a:t>Input with spatial structure, like images, cannot be modeled easily with the standard RNN.</a:t>
            </a:r>
            <a:endParaRPr lang="en-US" sz="1400" dirty="0"/>
          </a:p>
        </p:txBody>
      </p:sp>
      <p:grpSp>
        <p:nvGrpSpPr>
          <p:cNvPr id="20" name="Group 19"/>
          <p:cNvGrpSpPr/>
          <p:nvPr/>
        </p:nvGrpSpPr>
        <p:grpSpPr>
          <a:xfrm>
            <a:off x="4629833" y="1969581"/>
            <a:ext cx="4092927" cy="562281"/>
            <a:chOff x="4723000" y="1913971"/>
            <a:chExt cx="4092927" cy="562281"/>
          </a:xfrm>
        </p:grpSpPr>
        <p:sp>
          <p:nvSpPr>
            <p:cNvPr id="8" name="Rectangle 7"/>
            <p:cNvSpPr/>
            <p:nvPr/>
          </p:nvSpPr>
          <p:spPr>
            <a:xfrm>
              <a:off x="4723000" y="1913972"/>
              <a:ext cx="647493" cy="562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Input</a:t>
              </a:r>
            </a:p>
          </p:txBody>
        </p:sp>
        <p:sp>
          <p:nvSpPr>
            <p:cNvPr id="10" name="Rectangle 9"/>
            <p:cNvSpPr/>
            <p:nvPr/>
          </p:nvSpPr>
          <p:spPr>
            <a:xfrm>
              <a:off x="5627806" y="1913971"/>
              <a:ext cx="647493" cy="562280"/>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CNN</a:t>
              </a:r>
            </a:p>
          </p:txBody>
        </p:sp>
        <p:sp>
          <p:nvSpPr>
            <p:cNvPr id="11" name="Rectangle 10"/>
            <p:cNvSpPr/>
            <p:nvPr/>
          </p:nvSpPr>
          <p:spPr>
            <a:xfrm>
              <a:off x="6439601" y="1913971"/>
              <a:ext cx="647493" cy="562280"/>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GRU</a:t>
              </a:r>
            </a:p>
          </p:txBody>
        </p:sp>
        <p:sp>
          <p:nvSpPr>
            <p:cNvPr id="12" name="Rectangle 11"/>
            <p:cNvSpPr/>
            <p:nvPr/>
          </p:nvSpPr>
          <p:spPr>
            <a:xfrm>
              <a:off x="7233327" y="1913971"/>
              <a:ext cx="647493" cy="562280"/>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Dense</a:t>
              </a:r>
            </a:p>
          </p:txBody>
        </p:sp>
        <p:cxnSp>
          <p:nvCxnSpPr>
            <p:cNvPr id="13" name="Straight Arrow Connector 12"/>
            <p:cNvCxnSpPr>
              <a:stCxn id="8" idx="3"/>
              <a:endCxn id="10" idx="1"/>
            </p:cNvCxnSpPr>
            <p:nvPr/>
          </p:nvCxnSpPr>
          <p:spPr>
            <a:xfrm flipV="1">
              <a:off x="5370493" y="2195111"/>
              <a:ext cx="257313" cy="1"/>
            </a:xfrm>
            <a:prstGeom prst="straightConnector1">
              <a:avLst/>
            </a:prstGeom>
            <a:ln>
              <a:solidFill>
                <a:srgbClr val="F5333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3"/>
              <a:endCxn id="11" idx="1"/>
            </p:cNvCxnSpPr>
            <p:nvPr/>
          </p:nvCxnSpPr>
          <p:spPr>
            <a:xfrm>
              <a:off x="6275299" y="2195111"/>
              <a:ext cx="164302" cy="0"/>
            </a:xfrm>
            <a:prstGeom prst="straightConnector1">
              <a:avLst/>
            </a:prstGeom>
            <a:ln>
              <a:solidFill>
                <a:srgbClr val="F5333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a:endCxn id="12" idx="1"/>
            </p:cNvCxnSpPr>
            <p:nvPr/>
          </p:nvCxnSpPr>
          <p:spPr>
            <a:xfrm>
              <a:off x="7087094" y="2195111"/>
              <a:ext cx="146233" cy="0"/>
            </a:xfrm>
            <a:prstGeom prst="straightConnector1">
              <a:avLst/>
            </a:prstGeom>
            <a:ln>
              <a:solidFill>
                <a:srgbClr val="F5333F"/>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68434" y="1913971"/>
              <a:ext cx="647493" cy="5622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Dense</a:t>
              </a:r>
            </a:p>
          </p:txBody>
        </p:sp>
        <p:cxnSp>
          <p:nvCxnSpPr>
            <p:cNvPr id="17" name="Straight Arrow Connector 16"/>
            <p:cNvCxnSpPr>
              <a:stCxn id="12" idx="3"/>
              <a:endCxn id="16" idx="1"/>
            </p:cNvCxnSpPr>
            <p:nvPr/>
          </p:nvCxnSpPr>
          <p:spPr>
            <a:xfrm>
              <a:off x="7880820" y="2195111"/>
              <a:ext cx="287614" cy="0"/>
            </a:xfrm>
            <a:prstGeom prst="straightConnector1">
              <a:avLst/>
            </a:prstGeom>
            <a:ln>
              <a:solidFill>
                <a:srgbClr val="F5333F"/>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28650" y="2915880"/>
            <a:ext cx="8094110" cy="523220"/>
          </a:xfrm>
          <a:prstGeom prst="rect">
            <a:avLst/>
          </a:prstGeom>
        </p:spPr>
        <p:txBody>
          <a:bodyPr wrap="square">
            <a:spAutoFit/>
          </a:bodyPr>
          <a:lstStyle/>
          <a:p>
            <a:pPr algn="just"/>
            <a:r>
              <a:rPr lang="en-US" sz="1400" b="0" i="0" dirty="0">
                <a:solidFill>
                  <a:srgbClr val="555555"/>
                </a:solidFill>
                <a:effectLst/>
                <a:latin typeface="Helvetica Neue"/>
              </a:rPr>
              <a:t>The CNN RNN(GRU) is an RNN architecture specifically designed for sequence prediction problems with spatial inputs, like images or videos.</a:t>
            </a:r>
            <a:endParaRPr lang="en-US" sz="1400" dirty="0"/>
          </a:p>
        </p:txBody>
      </p:sp>
      <p:sp>
        <p:nvSpPr>
          <p:cNvPr id="19" name="Rectangle 18"/>
          <p:cNvSpPr/>
          <p:nvPr/>
        </p:nvSpPr>
        <p:spPr>
          <a:xfrm>
            <a:off x="449657" y="3739246"/>
            <a:ext cx="8273103" cy="738664"/>
          </a:xfrm>
          <a:prstGeom prst="rect">
            <a:avLst/>
          </a:prstGeom>
        </p:spPr>
        <p:txBody>
          <a:bodyPr wrap="square">
            <a:spAutoFit/>
          </a:bodyPr>
          <a:lstStyle/>
          <a:p>
            <a:pPr algn="ctr"/>
            <a:r>
              <a:rPr lang="en-US" sz="1400" b="0" i="1" dirty="0">
                <a:solidFill>
                  <a:srgbClr val="555555"/>
                </a:solidFill>
                <a:effectLst/>
                <a:latin typeface="Helvetica Neue"/>
              </a:rPr>
              <a:t>it is natural to use a CNN as an image “encoder”, by first pre-training it for an image classification task and using the last hidden layer as an input to the RNN decoder which will capture the information hidden in the sequence of the images</a:t>
            </a:r>
            <a:endParaRPr lang="en-US" sz="1400" dirty="0"/>
          </a:p>
        </p:txBody>
      </p:sp>
    </p:spTree>
    <p:extLst>
      <p:ext uri="{BB962C8B-B14F-4D97-AF65-F5344CB8AC3E}">
        <p14:creationId xmlns:p14="http://schemas.microsoft.com/office/powerpoint/2010/main" val="342608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err="1"/>
              <a:t>TimeDistributed</a:t>
            </a:r>
            <a:endParaRPr lang="en-US" dirty="0"/>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11</a:t>
            </a:fld>
            <a:endParaRPr lang="en-IN"/>
          </a:p>
        </p:txBody>
      </p:sp>
      <p:sp>
        <p:nvSpPr>
          <p:cNvPr id="5" name="Rectangle 4"/>
          <p:cNvSpPr/>
          <p:nvPr/>
        </p:nvSpPr>
        <p:spPr>
          <a:xfrm>
            <a:off x="444841" y="854192"/>
            <a:ext cx="8421758" cy="738664"/>
          </a:xfrm>
          <a:prstGeom prst="rect">
            <a:avLst/>
          </a:prstGeom>
        </p:spPr>
        <p:txBody>
          <a:bodyPr wrap="square">
            <a:spAutoFit/>
          </a:bodyPr>
          <a:lstStyle/>
          <a:p>
            <a:r>
              <a:rPr lang="en-US" sz="1400" b="0" i="0" dirty="0">
                <a:solidFill>
                  <a:srgbClr val="404040"/>
                </a:solidFill>
                <a:effectLst/>
                <a:latin typeface="Lato"/>
              </a:rPr>
              <a:t>This wrapper applies a layer to every temporal slice of an input.</a:t>
            </a:r>
            <a:endParaRPr lang="en-US" sz="1400" dirty="0"/>
          </a:p>
          <a:p>
            <a:endParaRPr lang="en-US" sz="1400" dirty="0"/>
          </a:p>
          <a:p>
            <a:r>
              <a:rPr lang="en-US" sz="1400" dirty="0"/>
              <a:t>The input should be at least 3D, and the dimension of index one will be considered to be the temporal dimension.</a:t>
            </a:r>
          </a:p>
        </p:txBody>
      </p:sp>
      <p:sp>
        <p:nvSpPr>
          <p:cNvPr id="6" name="Rectangle 5"/>
          <p:cNvSpPr/>
          <p:nvPr/>
        </p:nvSpPr>
        <p:spPr>
          <a:xfrm>
            <a:off x="316679" y="1849710"/>
            <a:ext cx="8549920" cy="523220"/>
          </a:xfrm>
          <a:prstGeom prst="rect">
            <a:avLst/>
          </a:prstGeom>
        </p:spPr>
        <p:txBody>
          <a:bodyPr wrap="square">
            <a:spAutoFit/>
          </a:bodyPr>
          <a:lstStyle/>
          <a:p>
            <a:r>
              <a:rPr lang="en-US" sz="1400" dirty="0"/>
              <a:t>Consider a batch of </a:t>
            </a:r>
            <a:r>
              <a:rPr lang="en-US" sz="1400" b="1" dirty="0">
                <a:solidFill>
                  <a:srgbClr val="F5333F"/>
                </a:solidFill>
              </a:rPr>
              <a:t>32 samples</a:t>
            </a:r>
            <a:r>
              <a:rPr lang="en-US" sz="1400" dirty="0"/>
              <a:t>, where each sample is a sequence of </a:t>
            </a:r>
            <a:r>
              <a:rPr lang="en-US" sz="1400" b="1" dirty="0">
                <a:solidFill>
                  <a:srgbClr val="F5333F"/>
                </a:solidFill>
              </a:rPr>
              <a:t>10 vectors</a:t>
            </a:r>
            <a:r>
              <a:rPr lang="en-US" sz="1400" dirty="0"/>
              <a:t> of </a:t>
            </a:r>
            <a:r>
              <a:rPr lang="en-US" sz="1400" b="1" dirty="0">
                <a:solidFill>
                  <a:srgbClr val="F6303E"/>
                </a:solidFill>
              </a:rPr>
              <a:t>16 dimensions</a:t>
            </a:r>
            <a:r>
              <a:rPr lang="en-US" sz="1400" dirty="0"/>
              <a:t>. The batch input shape of the layer is then </a:t>
            </a:r>
            <a:r>
              <a:rPr lang="en-US" sz="1400" b="1" dirty="0">
                <a:solidFill>
                  <a:srgbClr val="F6303E"/>
                </a:solidFill>
              </a:rPr>
              <a:t>(32, 10, 16)</a:t>
            </a:r>
            <a:r>
              <a:rPr lang="en-US" sz="1400" dirty="0"/>
              <a:t>, and the </a:t>
            </a:r>
            <a:r>
              <a:rPr lang="en-US" sz="1400" dirty="0" err="1"/>
              <a:t>input_shape</a:t>
            </a:r>
            <a:r>
              <a:rPr lang="en-US" sz="1400" dirty="0"/>
              <a:t>, not including the samples dimension, is </a:t>
            </a:r>
            <a:r>
              <a:rPr lang="en-US" sz="1400" b="1" dirty="0">
                <a:solidFill>
                  <a:srgbClr val="F6303E"/>
                </a:solidFill>
              </a:rPr>
              <a:t>(10, 16)</a:t>
            </a:r>
            <a:r>
              <a:rPr lang="en-US" sz="1400" dirty="0"/>
              <a:t>.</a:t>
            </a:r>
          </a:p>
        </p:txBody>
      </p:sp>
      <p:sp>
        <p:nvSpPr>
          <p:cNvPr id="7" name="Rectangle 6"/>
          <p:cNvSpPr/>
          <p:nvPr/>
        </p:nvSpPr>
        <p:spPr>
          <a:xfrm>
            <a:off x="722243" y="2637253"/>
            <a:ext cx="7455986" cy="523220"/>
          </a:xfrm>
          <a:prstGeom prst="rect">
            <a:avLst/>
          </a:prstGeom>
        </p:spPr>
        <p:txBody>
          <a:bodyPr wrap="square">
            <a:spAutoFit/>
          </a:bodyPr>
          <a:lstStyle/>
          <a:p>
            <a:r>
              <a:rPr lang="en-US" sz="1400" dirty="0"/>
              <a:t>You can then use </a:t>
            </a:r>
            <a:r>
              <a:rPr lang="en-US" sz="1400" dirty="0" err="1"/>
              <a:t>TimeDistributed</a:t>
            </a:r>
            <a:r>
              <a:rPr lang="en-US" sz="1400" dirty="0"/>
              <a:t> to apply a Dense layer to each of the 10 </a:t>
            </a:r>
            <a:r>
              <a:rPr lang="en-US" sz="1400" dirty="0" err="1"/>
              <a:t>timesteps</a:t>
            </a:r>
            <a:r>
              <a:rPr lang="en-US" sz="1400" dirty="0"/>
              <a:t>, independently:</a:t>
            </a:r>
          </a:p>
          <a:p>
            <a:endParaRPr lang="en-US" sz="1400" dirty="0"/>
          </a:p>
        </p:txBody>
      </p:sp>
      <p:pic>
        <p:nvPicPr>
          <p:cNvPr id="8" name="Picture 7"/>
          <p:cNvPicPr>
            <a:picLocks noChangeAspect="1"/>
          </p:cNvPicPr>
          <p:nvPr/>
        </p:nvPicPr>
        <p:blipFill>
          <a:blip r:embed="rId2"/>
          <a:stretch>
            <a:fillRect/>
          </a:stretch>
        </p:blipFill>
        <p:spPr>
          <a:xfrm>
            <a:off x="449067" y="3208546"/>
            <a:ext cx="5126804" cy="832660"/>
          </a:xfrm>
          <a:prstGeom prst="rect">
            <a:avLst/>
          </a:prstGeom>
        </p:spPr>
      </p:pic>
      <p:sp>
        <p:nvSpPr>
          <p:cNvPr id="10" name="Rectangle 9"/>
          <p:cNvSpPr/>
          <p:nvPr/>
        </p:nvSpPr>
        <p:spPr>
          <a:xfrm>
            <a:off x="5132732" y="3409870"/>
            <a:ext cx="3355534" cy="307777"/>
          </a:xfrm>
          <a:prstGeom prst="rect">
            <a:avLst/>
          </a:prstGeom>
        </p:spPr>
        <p:txBody>
          <a:bodyPr wrap="none">
            <a:spAutoFit/>
          </a:bodyPr>
          <a:lstStyle/>
          <a:p>
            <a:r>
              <a:rPr lang="en-US" sz="1400" dirty="0"/>
              <a:t>The output will then have shape </a:t>
            </a:r>
            <a:r>
              <a:rPr lang="en-US" sz="1400" b="1" dirty="0">
                <a:solidFill>
                  <a:srgbClr val="F6303E"/>
                </a:solidFill>
              </a:rPr>
              <a:t>(32, 10, 8)</a:t>
            </a:r>
            <a:r>
              <a:rPr lang="en-US" sz="1400" dirty="0"/>
              <a:t>.</a:t>
            </a:r>
          </a:p>
        </p:txBody>
      </p:sp>
      <p:sp>
        <p:nvSpPr>
          <p:cNvPr id="11" name="Rectangle 10"/>
          <p:cNvSpPr/>
          <p:nvPr/>
        </p:nvSpPr>
        <p:spPr>
          <a:xfrm>
            <a:off x="3138531" y="4299956"/>
            <a:ext cx="2623410" cy="307777"/>
          </a:xfrm>
          <a:prstGeom prst="rect">
            <a:avLst/>
          </a:prstGeom>
        </p:spPr>
        <p:txBody>
          <a:bodyPr wrap="none">
            <a:spAutoFit/>
          </a:bodyPr>
          <a:lstStyle/>
          <a:p>
            <a:r>
              <a:rPr lang="en-US" sz="1400" dirty="0">
                <a:hlinkClick r:id="rId3"/>
              </a:rPr>
              <a:t>https://keras.io/layers/wrappers/</a:t>
            </a:r>
            <a:endParaRPr lang="en-US" sz="1400" dirty="0"/>
          </a:p>
        </p:txBody>
      </p:sp>
    </p:spTree>
    <p:extLst>
      <p:ext uri="{BB962C8B-B14F-4D97-AF65-F5344CB8AC3E}">
        <p14:creationId xmlns:p14="http://schemas.microsoft.com/office/powerpoint/2010/main" val="103498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Image result for questi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7400" y="3816900"/>
            <a:ext cx="1326600" cy="13266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7DD0C667-8BB3-D74C-86FC-7D0CD1167351}" type="datetime1">
              <a:rPr lang="en-IN" smtClean="0"/>
              <a:t>08-05-2021</a:t>
            </a:fld>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t>12</a:t>
            </a:fld>
            <a:endParaRPr lang="en-IN" dirty="0"/>
          </a:p>
        </p:txBody>
      </p:sp>
      <p:sp>
        <p:nvSpPr>
          <p:cNvPr id="6" name="Rectangle 5">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359594" y="680884"/>
            <a:ext cx="8424809" cy="1323439"/>
          </a:xfrm>
          <a:prstGeom prst="rect">
            <a:avLst/>
          </a:prstGeom>
          <a:noFill/>
        </p:spPr>
        <p:txBody>
          <a:bodyPr wrap="square" rtlCol="0">
            <a:spAutoFit/>
          </a:bodyPr>
          <a:lstStyle/>
          <a:p>
            <a:r>
              <a:rPr lang="en-US" sz="1600" b="1" dirty="0">
                <a:solidFill>
                  <a:schemeClr val="bg1"/>
                </a:solidFill>
              </a:rPr>
              <a:t>Consider a batch of 16 gesture samples, If the size of each image is 128x128 having 3 channels (RGB) and there are total 15 frames present for each gesture video, </a:t>
            </a:r>
            <a:r>
              <a:rPr lang="en-US" sz="1600" b="1" dirty="0" err="1">
                <a:solidFill>
                  <a:schemeClr val="bg1"/>
                </a:solidFill>
              </a:rPr>
              <a:t>Input_shape</a:t>
            </a:r>
            <a:r>
              <a:rPr lang="en-US" sz="1600" b="1" dirty="0">
                <a:solidFill>
                  <a:schemeClr val="bg1"/>
                </a:solidFill>
              </a:rPr>
              <a:t> = (15,128,128,3)</a:t>
            </a:r>
          </a:p>
          <a:p>
            <a:endParaRPr lang="en-US" sz="1600" b="1" dirty="0">
              <a:solidFill>
                <a:schemeClr val="bg1"/>
              </a:solidFill>
            </a:endParaRPr>
          </a:p>
          <a:p>
            <a:r>
              <a:rPr lang="en-US" sz="1600" b="1" dirty="0">
                <a:solidFill>
                  <a:schemeClr val="bg1"/>
                </a:solidFill>
              </a:rPr>
              <a:t>We want to apply a pre-trained conv2d model over each frame of the  sequence using the time distributed function with 16, (2x2) filters, without padding and stride =2.</a:t>
            </a:r>
          </a:p>
        </p:txBody>
      </p:sp>
      <p:sp>
        <p:nvSpPr>
          <p:cNvPr id="10" name="TextBox 9"/>
          <p:cNvSpPr txBox="1"/>
          <p:nvPr/>
        </p:nvSpPr>
        <p:spPr>
          <a:xfrm>
            <a:off x="700568" y="2248195"/>
            <a:ext cx="6868732" cy="2031325"/>
          </a:xfrm>
          <a:prstGeom prst="rect">
            <a:avLst/>
          </a:prstGeom>
          <a:noFill/>
        </p:spPr>
        <p:txBody>
          <a:bodyPr wrap="square" rtlCol="0">
            <a:spAutoFit/>
          </a:bodyPr>
          <a:lstStyle/>
          <a:p>
            <a:pPr marL="342900" indent="-342900">
              <a:buAutoNum type="alphaLcParenR"/>
            </a:pPr>
            <a:r>
              <a:rPr lang="en-US" dirty="0">
                <a:solidFill>
                  <a:schemeClr val="bg1"/>
                </a:solidFill>
              </a:rPr>
              <a:t>16x15x64x64x16</a:t>
            </a:r>
          </a:p>
          <a:p>
            <a:pPr marL="342900" indent="-342900">
              <a:buAutoNum type="alphaLcParenR"/>
            </a:pPr>
            <a:endParaRPr lang="en-US" dirty="0">
              <a:solidFill>
                <a:schemeClr val="bg1"/>
              </a:solidFill>
            </a:endParaRPr>
          </a:p>
          <a:p>
            <a:pPr marL="342900" indent="-342900">
              <a:buAutoNum type="alphaLcParenR"/>
            </a:pPr>
            <a:r>
              <a:rPr lang="en-US" dirty="0">
                <a:solidFill>
                  <a:schemeClr val="bg1"/>
                </a:solidFill>
              </a:rPr>
              <a:t>15x64x64x16</a:t>
            </a:r>
          </a:p>
          <a:p>
            <a:pPr marL="342900" indent="-342900">
              <a:buAutoNum type="alphaLcParenR"/>
            </a:pPr>
            <a:endParaRPr lang="en-US" dirty="0">
              <a:solidFill>
                <a:schemeClr val="bg1"/>
              </a:solidFill>
            </a:endParaRPr>
          </a:p>
          <a:p>
            <a:pPr marL="342900" indent="-342900">
              <a:buAutoNum type="alphaLcParenR"/>
            </a:pPr>
            <a:r>
              <a:rPr lang="en-US" dirty="0">
                <a:solidFill>
                  <a:schemeClr val="bg1"/>
                </a:solidFill>
              </a:rPr>
              <a:t>16x15x32x32x8</a:t>
            </a:r>
          </a:p>
          <a:p>
            <a:pPr marL="342900" indent="-342900">
              <a:buAutoNum type="alphaLcParenR"/>
            </a:pPr>
            <a:endParaRPr lang="en-US" dirty="0">
              <a:solidFill>
                <a:schemeClr val="bg1"/>
              </a:solidFill>
            </a:endParaRPr>
          </a:p>
          <a:p>
            <a:pPr marL="342900" indent="-342900">
              <a:buAutoNum type="alphaLcParenR"/>
            </a:pPr>
            <a:r>
              <a:rPr lang="en-US" dirty="0">
                <a:solidFill>
                  <a:schemeClr val="bg1"/>
                </a:solidFill>
              </a:rPr>
              <a:t>15x32x32x8</a:t>
            </a:r>
          </a:p>
        </p:txBody>
      </p:sp>
      <p:sp>
        <p:nvSpPr>
          <p:cNvPr id="11" name="TextBox 10"/>
          <p:cNvSpPr txBox="1"/>
          <p:nvPr/>
        </p:nvSpPr>
        <p:spPr>
          <a:xfrm>
            <a:off x="0" y="77451"/>
            <a:ext cx="9143999" cy="461665"/>
          </a:xfrm>
          <a:prstGeom prst="rect">
            <a:avLst/>
          </a:prstGeom>
          <a:noFill/>
        </p:spPr>
        <p:txBody>
          <a:bodyPr wrap="square" rtlCol="0">
            <a:spAutoFit/>
          </a:bodyPr>
          <a:lstStyle/>
          <a:p>
            <a:pPr algn="ctr"/>
            <a:r>
              <a:rPr lang="en-US" sz="2400" b="1" dirty="0">
                <a:solidFill>
                  <a:schemeClr val="bg1"/>
                </a:solidFill>
              </a:rPr>
              <a:t>Question</a:t>
            </a:r>
          </a:p>
        </p:txBody>
      </p:sp>
    </p:spTree>
    <p:extLst>
      <p:ext uri="{BB962C8B-B14F-4D97-AF65-F5344CB8AC3E}">
        <p14:creationId xmlns:p14="http://schemas.microsoft.com/office/powerpoint/2010/main" val="226265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08-05-2021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08-05-2021</a:t>
            </a:fld>
            <a:endParaRPr lang="en-IN" dirty="0">
              <a:solidFill>
                <a:srgbClr val="FF0000"/>
              </a:solidFill>
            </a:endParaRP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0" y="77451"/>
            <a:ext cx="9143999" cy="461665"/>
          </a:xfrm>
          <a:prstGeom prst="rect">
            <a:avLst/>
          </a:prstGeom>
          <a:noFill/>
        </p:spPr>
        <p:txBody>
          <a:bodyPr wrap="square" rtlCol="0">
            <a:spAutoFit/>
          </a:bodyPr>
          <a:lstStyle/>
          <a:p>
            <a:pPr algn="ctr"/>
            <a:r>
              <a:rPr lang="en-US" sz="2400" b="1" dirty="0">
                <a:solidFill>
                  <a:srgbClr val="F1333F"/>
                </a:solidFill>
              </a:rPr>
              <a:t>Solution</a:t>
            </a:r>
          </a:p>
        </p:txBody>
      </p:sp>
      <p:sp>
        <p:nvSpPr>
          <p:cNvPr id="23" name="TextBox 22"/>
          <p:cNvSpPr txBox="1"/>
          <p:nvPr/>
        </p:nvSpPr>
        <p:spPr>
          <a:xfrm>
            <a:off x="725486" y="2448875"/>
            <a:ext cx="2330513" cy="2031325"/>
          </a:xfrm>
          <a:prstGeom prst="rect">
            <a:avLst/>
          </a:prstGeom>
          <a:noFill/>
        </p:spPr>
        <p:txBody>
          <a:bodyPr wrap="square" rtlCol="0">
            <a:spAutoFit/>
          </a:bodyPr>
          <a:lstStyle/>
          <a:p>
            <a:pPr marL="342900" indent="-342900">
              <a:buAutoNum type="alphaLcParenR"/>
            </a:pPr>
            <a:r>
              <a:rPr lang="en-US" b="1" dirty="0">
                <a:solidFill>
                  <a:srgbClr val="FF0000"/>
                </a:solidFill>
              </a:rPr>
              <a:t>16x15x64x64x16</a:t>
            </a:r>
          </a:p>
          <a:p>
            <a:pPr marL="342900" indent="-342900">
              <a:buAutoNum type="alphaLcParenR"/>
            </a:pPr>
            <a:endParaRPr lang="en-US" dirty="0"/>
          </a:p>
          <a:p>
            <a:pPr marL="342900" indent="-342900">
              <a:buAutoNum type="alphaLcParenR"/>
            </a:pPr>
            <a:r>
              <a:rPr lang="en-US" dirty="0"/>
              <a:t>15x64x64x16</a:t>
            </a:r>
          </a:p>
          <a:p>
            <a:pPr marL="342900" indent="-342900">
              <a:buAutoNum type="alphaLcParenR"/>
            </a:pPr>
            <a:endParaRPr lang="en-US" dirty="0"/>
          </a:p>
          <a:p>
            <a:pPr marL="342900" indent="-342900">
              <a:buAutoNum type="alphaLcParenR"/>
            </a:pPr>
            <a:r>
              <a:rPr lang="en-US" dirty="0"/>
              <a:t>16x15x32x32x8</a:t>
            </a:r>
          </a:p>
          <a:p>
            <a:pPr marL="342900" indent="-342900">
              <a:buAutoNum type="alphaLcParenR"/>
            </a:pPr>
            <a:endParaRPr lang="en-US" dirty="0"/>
          </a:p>
          <a:p>
            <a:pPr marL="342900" indent="-342900">
              <a:buAutoNum type="alphaLcParenR"/>
            </a:pPr>
            <a:r>
              <a:rPr lang="en-US" dirty="0"/>
              <a:t>15x32x32x8</a:t>
            </a:r>
          </a:p>
        </p:txBody>
      </p:sp>
      <p:sp>
        <p:nvSpPr>
          <p:cNvPr id="18" name="TextBox 17"/>
          <p:cNvSpPr txBox="1"/>
          <p:nvPr/>
        </p:nvSpPr>
        <p:spPr>
          <a:xfrm>
            <a:off x="401789" y="569132"/>
            <a:ext cx="8383712" cy="1754326"/>
          </a:xfrm>
          <a:prstGeom prst="rect">
            <a:avLst/>
          </a:prstGeom>
          <a:noFill/>
        </p:spPr>
        <p:txBody>
          <a:bodyPr wrap="square" rtlCol="0">
            <a:spAutoFit/>
          </a:bodyPr>
          <a:lstStyle/>
          <a:p>
            <a:r>
              <a:rPr lang="en-US" dirty="0"/>
              <a:t>Consider a batch of 16 gesture samples, If the size of each image is 128x128 having 3 channels (RGB) and there are total 15 frames present for each gesture video, </a:t>
            </a:r>
            <a:r>
              <a:rPr lang="en-US" dirty="0" err="1"/>
              <a:t>Input_shape</a:t>
            </a:r>
            <a:r>
              <a:rPr lang="en-US" dirty="0"/>
              <a:t> = (15,128,128,3)</a:t>
            </a:r>
          </a:p>
          <a:p>
            <a:endParaRPr lang="en-US" dirty="0"/>
          </a:p>
          <a:p>
            <a:r>
              <a:rPr lang="en-US" dirty="0"/>
              <a:t>We want to apply a pre-trained conv2d model over each frame of the  sequence using the time distributed function with 16, (2x2) filters, without padding and stride =2.</a:t>
            </a:r>
          </a:p>
        </p:txBody>
      </p:sp>
      <p:sp>
        <p:nvSpPr>
          <p:cNvPr id="20" name="Rectangle 19"/>
          <p:cNvSpPr/>
          <p:nvPr/>
        </p:nvSpPr>
        <p:spPr>
          <a:xfrm>
            <a:off x="3662177" y="2422195"/>
            <a:ext cx="5372544" cy="1169551"/>
          </a:xfrm>
          <a:prstGeom prst="rect">
            <a:avLst/>
          </a:prstGeom>
        </p:spPr>
        <p:txBody>
          <a:bodyPr wrap="square">
            <a:spAutoFit/>
          </a:bodyPr>
          <a:lstStyle/>
          <a:p>
            <a:r>
              <a:rPr lang="en-US" sz="1400" dirty="0" err="1"/>
              <a:t>cnn</a:t>
            </a:r>
            <a:r>
              <a:rPr lang="en-US" sz="1400" dirty="0"/>
              <a:t> = Sequential()</a:t>
            </a:r>
          </a:p>
          <a:p>
            <a:r>
              <a:rPr lang="en-US" sz="1400" dirty="0" err="1"/>
              <a:t>cnn.add</a:t>
            </a:r>
            <a:r>
              <a:rPr lang="en-US" sz="1400" dirty="0"/>
              <a:t>(Conv2D(16,(2,2),strides=(2,2)))</a:t>
            </a:r>
          </a:p>
          <a:p>
            <a:r>
              <a:rPr lang="en-US" sz="1400" dirty="0"/>
              <a:t>model = Sequential()</a:t>
            </a:r>
          </a:p>
          <a:p>
            <a:r>
              <a:rPr lang="en-US" sz="1400" dirty="0" err="1"/>
              <a:t>model.add</a:t>
            </a:r>
            <a:r>
              <a:rPr lang="en-US" sz="1400" dirty="0"/>
              <a:t>(</a:t>
            </a:r>
            <a:r>
              <a:rPr lang="en-US" sz="1400" dirty="0" err="1"/>
              <a:t>TimeDistributed</a:t>
            </a:r>
            <a:r>
              <a:rPr lang="en-US" sz="1400" dirty="0"/>
              <a:t>(</a:t>
            </a:r>
            <a:r>
              <a:rPr lang="en-US" sz="1400" dirty="0" err="1"/>
              <a:t>cnn,input_shape</a:t>
            </a:r>
            <a:r>
              <a:rPr lang="en-US" sz="1400" dirty="0"/>
              <a:t>=(15,128,128,3)))</a:t>
            </a:r>
          </a:p>
          <a:p>
            <a:r>
              <a:rPr lang="en-US" sz="1400" dirty="0" err="1"/>
              <a:t>model.summary</a:t>
            </a:r>
            <a:r>
              <a:rPr lang="en-US" sz="1400" dirty="0"/>
              <a:t>()</a:t>
            </a:r>
          </a:p>
        </p:txBody>
      </p:sp>
      <p:pic>
        <p:nvPicPr>
          <p:cNvPr id="22" name="Picture 21"/>
          <p:cNvPicPr>
            <a:picLocks noChangeAspect="1"/>
          </p:cNvPicPr>
          <p:nvPr/>
        </p:nvPicPr>
        <p:blipFill>
          <a:blip r:embed="rId5"/>
          <a:stretch>
            <a:fillRect/>
          </a:stretch>
        </p:blipFill>
        <p:spPr>
          <a:xfrm>
            <a:off x="3781485" y="3690483"/>
            <a:ext cx="4067305" cy="1192141"/>
          </a:xfrm>
          <a:prstGeom prst="rect">
            <a:avLst/>
          </a:prstGeom>
        </p:spPr>
      </p:pic>
      <p:pic>
        <p:nvPicPr>
          <p:cNvPr id="21" name="Picture 8" descr="Image result for questi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0696" y="3816900"/>
            <a:ext cx="1326600" cy="132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03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30401-0723-4608-AF09-DBDA42B830A5}"/>
              </a:ext>
            </a:extLst>
          </p:cNvPr>
          <p:cNvSpPr>
            <a:spLocks noGrp="1"/>
          </p:cNvSpPr>
          <p:nvPr>
            <p:ph type="dt" sz="half" idx="10"/>
          </p:nvPr>
        </p:nvSpPr>
        <p:spPr/>
        <p:txBody>
          <a:bodyPr/>
          <a:lstStyle/>
          <a:p>
            <a:fld id="{9E6D2E29-3933-614D-82C7-D215195ADAE0}" type="datetime1">
              <a:rPr lang="en-IN" smtClean="0"/>
              <a:t>08-05-2021</a:t>
            </a:fld>
            <a:endParaRPr lang="en-IN"/>
          </a:p>
        </p:txBody>
      </p:sp>
      <p:sp>
        <p:nvSpPr>
          <p:cNvPr id="3" name="Slide Number Placeholder 2">
            <a:extLst>
              <a:ext uri="{FF2B5EF4-FFF2-40B4-BE49-F238E27FC236}">
                <a16:creationId xmlns:a16="http://schemas.microsoft.com/office/drawing/2014/main" id="{5E1365A8-F5C9-4ADC-8606-A45B5812D2AA}"/>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64B67544-3B4A-4192-AF49-679F352CA910}"/>
              </a:ext>
            </a:extLst>
          </p:cNvPr>
          <p:cNvSpPr>
            <a:spLocks noGrp="1"/>
          </p:cNvSpPr>
          <p:nvPr>
            <p:ph type="title"/>
          </p:nvPr>
        </p:nvSpPr>
        <p:spPr/>
        <p:txBody>
          <a:bodyPr/>
          <a:lstStyle/>
          <a:p>
            <a:r>
              <a:rPr lang="en-IN" dirty="0"/>
              <a:t>Submission</a:t>
            </a:r>
          </a:p>
        </p:txBody>
      </p:sp>
      <p:sp>
        <p:nvSpPr>
          <p:cNvPr id="7" name="TextBox 6">
            <a:extLst>
              <a:ext uri="{FF2B5EF4-FFF2-40B4-BE49-F238E27FC236}">
                <a16:creationId xmlns:a16="http://schemas.microsoft.com/office/drawing/2014/main" id="{FAF77F28-155E-4F9E-A867-A6D2F7A41163}"/>
              </a:ext>
            </a:extLst>
          </p:cNvPr>
          <p:cNvSpPr txBox="1"/>
          <p:nvPr/>
        </p:nvSpPr>
        <p:spPr>
          <a:xfrm>
            <a:off x="628650" y="1048256"/>
            <a:ext cx="7706458" cy="3046988"/>
          </a:xfrm>
          <a:prstGeom prst="rect">
            <a:avLst/>
          </a:prstGeom>
          <a:noFill/>
        </p:spPr>
        <p:txBody>
          <a:bodyPr wrap="square">
            <a:spAutoFit/>
          </a:bodyPr>
          <a:lstStyle/>
          <a:p>
            <a:pPr algn="l" rtl="0"/>
            <a:r>
              <a:rPr lang="en-US" sz="1600" b="0" i="0" dirty="0">
                <a:solidFill>
                  <a:srgbClr val="333333"/>
                </a:solidFill>
                <a:effectLst/>
                <a:latin typeface="Merriweather"/>
              </a:rPr>
              <a:t>You need to accomplish the following in the project:</a:t>
            </a:r>
          </a:p>
          <a:p>
            <a:pPr algn="l" rtl="0"/>
            <a:endParaRPr lang="en-US" sz="1600" b="0" i="0" dirty="0">
              <a:solidFill>
                <a:srgbClr val="333333"/>
              </a:solidFill>
              <a:effectLst/>
              <a:latin typeface="Merriweather"/>
            </a:endParaRPr>
          </a:p>
          <a:p>
            <a:pPr algn="l" rtl="0">
              <a:buFont typeface="+mj-lt"/>
              <a:buAutoNum type="arabicPeriod"/>
            </a:pPr>
            <a:r>
              <a:rPr lang="en-US" sz="1600" b="1" i="0" dirty="0">
                <a:solidFill>
                  <a:srgbClr val="FF0000"/>
                </a:solidFill>
                <a:effectLst/>
                <a:latin typeface="Merriweather"/>
              </a:rPr>
              <a:t>Generator:</a:t>
            </a:r>
            <a:r>
              <a:rPr lang="en-US" sz="1600" b="0" i="0" dirty="0">
                <a:solidFill>
                  <a:srgbClr val="FF0000"/>
                </a:solidFill>
                <a:effectLst/>
                <a:latin typeface="Merriweather"/>
              </a:rPr>
              <a:t>  </a:t>
            </a:r>
            <a:r>
              <a:rPr lang="en-US" sz="1600" b="0" i="0" dirty="0">
                <a:solidFill>
                  <a:srgbClr val="333333"/>
                </a:solidFill>
                <a:effectLst/>
                <a:latin typeface="Merriweather"/>
              </a:rPr>
              <a:t>The generator should be able to take a batch of videos as input without any error. Steps like cropping, resizing and normalization should be performed successfully.</a:t>
            </a:r>
          </a:p>
          <a:p>
            <a:pPr algn="l" rtl="0">
              <a:buFont typeface="+mj-lt"/>
              <a:buAutoNum type="arabicPeriod"/>
            </a:pPr>
            <a:endParaRPr lang="en-US" sz="1600" b="0" i="0" dirty="0">
              <a:solidFill>
                <a:srgbClr val="333333"/>
              </a:solidFill>
              <a:effectLst/>
              <a:latin typeface="Merriweather"/>
            </a:endParaRPr>
          </a:p>
          <a:p>
            <a:pPr algn="l" rtl="0">
              <a:buFont typeface="+mj-lt"/>
              <a:buAutoNum type="arabicPeriod"/>
            </a:pPr>
            <a:r>
              <a:rPr lang="en-US" sz="1600" b="1" i="0" dirty="0">
                <a:solidFill>
                  <a:srgbClr val="FF0000"/>
                </a:solidFill>
                <a:effectLst/>
                <a:latin typeface="Merriweather"/>
              </a:rPr>
              <a:t>Model:</a:t>
            </a:r>
            <a:r>
              <a:rPr lang="en-US" sz="1600" b="0" i="0" dirty="0">
                <a:solidFill>
                  <a:srgbClr val="FF0000"/>
                </a:solidFill>
                <a:effectLst/>
                <a:latin typeface="Merriweather"/>
              </a:rPr>
              <a:t> </a:t>
            </a:r>
            <a:r>
              <a:rPr lang="en-US" sz="1600" b="0" i="0" dirty="0">
                <a:solidFill>
                  <a:srgbClr val="333333"/>
                </a:solidFill>
                <a:effectLst/>
                <a:latin typeface="Merriweather"/>
              </a:rPr>
              <a:t>Develop a model that is able to train without any errors which will be judged on the total number of parameters and the accuracy achieved</a:t>
            </a:r>
          </a:p>
          <a:p>
            <a:pPr algn="l" rtl="0">
              <a:buFont typeface="+mj-lt"/>
              <a:buAutoNum type="arabicPeriod"/>
            </a:pPr>
            <a:endParaRPr lang="en-US" sz="1600" b="0" i="0" dirty="0">
              <a:solidFill>
                <a:srgbClr val="333333"/>
              </a:solidFill>
              <a:effectLst/>
              <a:latin typeface="Merriweather"/>
            </a:endParaRPr>
          </a:p>
          <a:p>
            <a:pPr algn="l" rtl="0">
              <a:buFont typeface="+mj-lt"/>
              <a:buAutoNum type="arabicPeriod"/>
            </a:pPr>
            <a:r>
              <a:rPr lang="en-US" sz="1600" b="1" i="0" dirty="0">
                <a:solidFill>
                  <a:srgbClr val="FF0000"/>
                </a:solidFill>
                <a:effectLst/>
                <a:latin typeface="Merriweather"/>
              </a:rPr>
              <a:t>Write up:</a:t>
            </a:r>
            <a:r>
              <a:rPr lang="en-US" sz="1600" b="0" i="0" dirty="0">
                <a:solidFill>
                  <a:srgbClr val="FF0000"/>
                </a:solidFill>
                <a:effectLst/>
                <a:latin typeface="Merriweather"/>
              </a:rPr>
              <a:t> </a:t>
            </a:r>
            <a:r>
              <a:rPr lang="en-US" sz="1600" b="0" i="0" dirty="0">
                <a:solidFill>
                  <a:srgbClr val="333333"/>
                </a:solidFill>
                <a:effectLst/>
                <a:latin typeface="Merriweather"/>
              </a:rPr>
              <a:t>This should contain the detailed procedure followed in choosing the final model. The write up should start with the reason for choosing the base model, then highlight the reasons and metrics taken into consideration to modify and experiment to arrive at the final model.</a:t>
            </a:r>
          </a:p>
        </p:txBody>
      </p:sp>
    </p:spTree>
    <p:extLst>
      <p:ext uri="{BB962C8B-B14F-4D97-AF65-F5344CB8AC3E}">
        <p14:creationId xmlns:p14="http://schemas.microsoft.com/office/powerpoint/2010/main" val="111631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5558FE-7BAE-4F41-B1DE-C9E081343886}" type="datetime1">
              <a:rPr lang="en-IN" smtClean="0"/>
              <a:t>08-05-2021</a:t>
            </a:fld>
            <a:endParaRPr lang="en-IN" dirty="0"/>
          </a:p>
        </p:txBody>
      </p:sp>
      <p:sp>
        <p:nvSpPr>
          <p:cNvPr id="6" name="Rectangle 5"/>
          <p:cNvSpPr/>
          <p:nvPr/>
        </p:nvSpPr>
        <p:spPr>
          <a:xfrm>
            <a:off x="0" y="2109681"/>
            <a:ext cx="9144000" cy="769441"/>
          </a:xfrm>
          <a:prstGeom prst="rect">
            <a:avLst/>
          </a:prstGeom>
        </p:spPr>
        <p:txBody>
          <a:bodyPr wrap="square">
            <a:spAutoFit/>
          </a:bodyPr>
          <a:lstStyle/>
          <a:p>
            <a:pPr algn="ctr"/>
            <a:r>
              <a:rPr lang="en-US" sz="4400" dirty="0">
                <a:solidFill>
                  <a:srgbClr val="F5333F"/>
                </a:solidFill>
                <a:latin typeface="Gill Sans MT" panose="020B0502020104020203" pitchFamily="34" charset="0"/>
              </a:rPr>
              <a:t>Thank You !</a:t>
            </a:r>
          </a:p>
        </p:txBody>
      </p:sp>
    </p:spTree>
    <p:extLst>
      <p:ext uri="{BB962C8B-B14F-4D97-AF65-F5344CB8AC3E}">
        <p14:creationId xmlns:p14="http://schemas.microsoft.com/office/powerpoint/2010/main" val="307758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08-05-2021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980842"/>
            <a:ext cx="3427255"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marL="0" marR="0" lvl="0" indent="0" rtl="0">
              <a:lnSpc>
                <a:spcPct val="90000"/>
              </a:lnSpc>
              <a:spcBef>
                <a:spcPts val="100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b="0" i="0" u="none" strike="noStrike" cap="none" dirty="0">
                <a:solidFill>
                  <a:schemeClr val="lt1"/>
                </a:solidFill>
                <a:latin typeface="Proxima Nova"/>
                <a:ea typeface="Proxima Nova"/>
                <a:cs typeface="Proxima Nova"/>
                <a:sym typeface="Proxima Nova"/>
              </a:rPr>
              <a:t>Gesture Recognition</a:t>
            </a:r>
            <a:endParaRPr sz="1600" dirty="0"/>
          </a:p>
          <a:p>
            <a:pPr marL="0" marR="0" lvl="0" indent="0" rtl="0">
              <a:lnSpc>
                <a:spcPct val="90000"/>
              </a:lnSpc>
              <a:spcBef>
                <a:spcPts val="100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F68E0F15-4085-254C-85FA-AC54A2A48273}" type="datetime1">
              <a:rPr lang="en-IN" sz="900" smtClean="0">
                <a:latin typeface="Proxima Nova Rg" pitchFamily="50" charset="0"/>
              </a:rPr>
              <a:t>08-05-2021</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7" name="TextBox 6">
            <a:extLst>
              <a:ext uri="{FF2B5EF4-FFF2-40B4-BE49-F238E27FC236}">
                <a16:creationId xmlns:a16="http://schemas.microsoft.com/office/drawing/2014/main" id="{175B5BA6-3156-5A4C-BACA-31C89C4A78BF}"/>
              </a:ext>
            </a:extLst>
          </p:cNvPr>
          <p:cNvSpPr txBox="1"/>
          <p:nvPr/>
        </p:nvSpPr>
        <p:spPr>
          <a:xfrm>
            <a:off x="638175" y="654907"/>
            <a:ext cx="4432418" cy="523220"/>
          </a:xfrm>
          <a:prstGeom prst="rect">
            <a:avLst/>
          </a:prstGeom>
          <a:noFill/>
        </p:spPr>
        <p:txBody>
          <a:bodyPr wrap="square" rtlCol="0">
            <a:spAutoFit/>
          </a:bodyPr>
          <a:lstStyle/>
          <a:p>
            <a:r>
              <a:rPr lang="x-none" sz="2800" dirty="0">
                <a:solidFill>
                  <a:schemeClr val="bg1"/>
                </a:solidFill>
              </a:rPr>
              <a:t>Today’s Agenda</a:t>
            </a:r>
            <a:endParaRPr lang="en-US" sz="2800" dirty="0">
              <a:solidFill>
                <a:schemeClr val="bg1"/>
              </a:solidFill>
            </a:endParaRPr>
          </a:p>
        </p:txBody>
      </p:sp>
      <p:sp>
        <p:nvSpPr>
          <p:cNvPr id="8" name="TextBox 7">
            <a:extLst>
              <a:ext uri="{FF2B5EF4-FFF2-40B4-BE49-F238E27FC236}">
                <a16:creationId xmlns:a16="http://schemas.microsoft.com/office/drawing/2014/main" id="{7BFDADA1-8BEB-7444-8D62-1054AB2DC17A}"/>
              </a:ext>
            </a:extLst>
          </p:cNvPr>
          <p:cNvSpPr txBox="1"/>
          <p:nvPr/>
        </p:nvSpPr>
        <p:spPr>
          <a:xfrm>
            <a:off x="638175" y="1507524"/>
            <a:ext cx="488787" cy="369332"/>
          </a:xfrm>
          <a:prstGeom prst="rect">
            <a:avLst/>
          </a:prstGeom>
          <a:noFill/>
        </p:spPr>
        <p:txBody>
          <a:bodyPr wrap="square" rtlCol="0">
            <a:spAutoFit/>
          </a:bodyPr>
          <a:lstStyle/>
          <a:p>
            <a:r>
              <a:rPr lang="en-US" dirty="0">
                <a:solidFill>
                  <a:schemeClr val="bg1">
                    <a:alpha val="50000"/>
                  </a:schemeClr>
                </a:solidFill>
              </a:rPr>
              <a:t>1</a:t>
            </a:r>
          </a:p>
        </p:txBody>
      </p:sp>
      <p:sp>
        <p:nvSpPr>
          <p:cNvPr id="10" name="TextBox 9">
            <a:extLst>
              <a:ext uri="{FF2B5EF4-FFF2-40B4-BE49-F238E27FC236}">
                <a16:creationId xmlns:a16="http://schemas.microsoft.com/office/drawing/2014/main" id="{0538B510-357C-0343-8403-F27CC8D815FA}"/>
              </a:ext>
            </a:extLst>
          </p:cNvPr>
          <p:cNvSpPr txBox="1"/>
          <p:nvPr/>
        </p:nvSpPr>
        <p:spPr>
          <a:xfrm>
            <a:off x="642293" y="1931780"/>
            <a:ext cx="488787" cy="369332"/>
          </a:xfrm>
          <a:prstGeom prst="rect">
            <a:avLst/>
          </a:prstGeom>
          <a:noFill/>
        </p:spPr>
        <p:txBody>
          <a:bodyPr wrap="square" rtlCol="0">
            <a:spAutoFit/>
          </a:bodyPr>
          <a:lstStyle/>
          <a:p>
            <a:r>
              <a:rPr lang="en-US" dirty="0">
                <a:solidFill>
                  <a:schemeClr val="bg1">
                    <a:alpha val="50000"/>
                  </a:schemeClr>
                </a:solidFill>
              </a:rPr>
              <a:t>2</a:t>
            </a:r>
          </a:p>
        </p:txBody>
      </p:sp>
      <p:sp>
        <p:nvSpPr>
          <p:cNvPr id="12" name="TextBox 11">
            <a:extLst>
              <a:ext uri="{FF2B5EF4-FFF2-40B4-BE49-F238E27FC236}">
                <a16:creationId xmlns:a16="http://schemas.microsoft.com/office/drawing/2014/main" id="{CC6DA526-7246-5E47-BF08-5DD63D058FBC}"/>
              </a:ext>
            </a:extLst>
          </p:cNvPr>
          <p:cNvSpPr txBox="1"/>
          <p:nvPr/>
        </p:nvSpPr>
        <p:spPr>
          <a:xfrm>
            <a:off x="654650" y="2351911"/>
            <a:ext cx="488787" cy="369332"/>
          </a:xfrm>
          <a:prstGeom prst="rect">
            <a:avLst/>
          </a:prstGeom>
          <a:noFill/>
        </p:spPr>
        <p:txBody>
          <a:bodyPr wrap="square" rtlCol="0">
            <a:spAutoFit/>
          </a:bodyPr>
          <a:lstStyle/>
          <a:p>
            <a:r>
              <a:rPr lang="en-US" dirty="0">
                <a:solidFill>
                  <a:schemeClr val="bg1">
                    <a:alpha val="50000"/>
                  </a:schemeClr>
                </a:solidFill>
              </a:rPr>
              <a:t>3</a:t>
            </a:r>
          </a:p>
        </p:txBody>
      </p:sp>
      <p:sp>
        <p:nvSpPr>
          <p:cNvPr id="13" name="TextBox 12">
            <a:extLst>
              <a:ext uri="{FF2B5EF4-FFF2-40B4-BE49-F238E27FC236}">
                <a16:creationId xmlns:a16="http://schemas.microsoft.com/office/drawing/2014/main" id="{59B4E562-F658-5A48-ADA3-29F935235E39}"/>
              </a:ext>
            </a:extLst>
          </p:cNvPr>
          <p:cNvSpPr txBox="1"/>
          <p:nvPr/>
        </p:nvSpPr>
        <p:spPr>
          <a:xfrm>
            <a:off x="1126962" y="1931780"/>
            <a:ext cx="6171763" cy="369332"/>
          </a:xfrm>
          <a:prstGeom prst="rect">
            <a:avLst/>
          </a:prstGeom>
          <a:noFill/>
        </p:spPr>
        <p:txBody>
          <a:bodyPr wrap="square" rtlCol="0">
            <a:spAutoFit/>
          </a:bodyPr>
          <a:lstStyle/>
          <a:p>
            <a:r>
              <a:rPr lang="en-US" dirty="0">
                <a:solidFill>
                  <a:schemeClr val="bg1"/>
                </a:solidFill>
              </a:rPr>
              <a:t>Modelling - Steps </a:t>
            </a:r>
          </a:p>
        </p:txBody>
      </p:sp>
      <p:sp>
        <p:nvSpPr>
          <p:cNvPr id="14" name="TextBox 13">
            <a:extLst>
              <a:ext uri="{FF2B5EF4-FFF2-40B4-BE49-F238E27FC236}">
                <a16:creationId xmlns:a16="http://schemas.microsoft.com/office/drawing/2014/main" id="{489EB848-69AF-294E-9C57-12EA868C138C}"/>
              </a:ext>
            </a:extLst>
          </p:cNvPr>
          <p:cNvSpPr txBox="1"/>
          <p:nvPr/>
        </p:nvSpPr>
        <p:spPr>
          <a:xfrm>
            <a:off x="654650" y="2759684"/>
            <a:ext cx="488787" cy="369332"/>
          </a:xfrm>
          <a:prstGeom prst="rect">
            <a:avLst/>
          </a:prstGeom>
          <a:noFill/>
        </p:spPr>
        <p:txBody>
          <a:bodyPr wrap="square" rtlCol="0">
            <a:spAutoFit/>
          </a:bodyPr>
          <a:lstStyle/>
          <a:p>
            <a:r>
              <a:rPr lang="en-US" dirty="0">
                <a:solidFill>
                  <a:schemeClr val="bg1">
                    <a:alpha val="50000"/>
                  </a:schemeClr>
                </a:solidFill>
              </a:rPr>
              <a:t>4</a:t>
            </a:r>
          </a:p>
        </p:txBody>
      </p:sp>
      <p:sp>
        <p:nvSpPr>
          <p:cNvPr id="15" name="TextBox 14">
            <a:extLst>
              <a:ext uri="{FF2B5EF4-FFF2-40B4-BE49-F238E27FC236}">
                <a16:creationId xmlns:a16="http://schemas.microsoft.com/office/drawing/2014/main" id="{15467E89-5D0D-FD48-8034-A654CB6682F2}"/>
              </a:ext>
            </a:extLst>
          </p:cNvPr>
          <p:cNvSpPr txBox="1"/>
          <p:nvPr/>
        </p:nvSpPr>
        <p:spPr>
          <a:xfrm>
            <a:off x="1143437" y="2348246"/>
            <a:ext cx="4276975" cy="369332"/>
          </a:xfrm>
          <a:prstGeom prst="rect">
            <a:avLst/>
          </a:prstGeom>
          <a:noFill/>
        </p:spPr>
        <p:txBody>
          <a:bodyPr wrap="square" rtlCol="0">
            <a:spAutoFit/>
          </a:bodyPr>
          <a:lstStyle/>
          <a:p>
            <a:r>
              <a:rPr lang="en-US" dirty="0">
                <a:solidFill>
                  <a:schemeClr val="bg1"/>
                </a:solidFill>
              </a:rPr>
              <a:t>Generators</a:t>
            </a:r>
          </a:p>
        </p:txBody>
      </p:sp>
      <p:sp>
        <p:nvSpPr>
          <p:cNvPr id="17" name="TextBox 16">
            <a:extLst>
              <a:ext uri="{FF2B5EF4-FFF2-40B4-BE49-F238E27FC236}">
                <a16:creationId xmlns:a16="http://schemas.microsoft.com/office/drawing/2014/main" id="{59B4E562-F658-5A48-ADA3-29F935235E39}"/>
              </a:ext>
            </a:extLst>
          </p:cNvPr>
          <p:cNvSpPr txBox="1"/>
          <p:nvPr/>
        </p:nvSpPr>
        <p:spPr>
          <a:xfrm>
            <a:off x="1126962" y="1552653"/>
            <a:ext cx="6171763" cy="369332"/>
          </a:xfrm>
          <a:prstGeom prst="rect">
            <a:avLst/>
          </a:prstGeom>
          <a:noFill/>
        </p:spPr>
        <p:txBody>
          <a:bodyPr wrap="square" rtlCol="0">
            <a:spAutoFit/>
          </a:bodyPr>
          <a:lstStyle/>
          <a:p>
            <a:r>
              <a:rPr lang="en-US" dirty="0">
                <a:solidFill>
                  <a:schemeClr val="bg1"/>
                </a:solidFill>
              </a:rPr>
              <a:t>What is Gesture </a:t>
            </a:r>
            <a:r>
              <a:rPr lang="en-US">
                <a:solidFill>
                  <a:schemeClr val="bg1"/>
                </a:solidFill>
              </a:rPr>
              <a:t>Recognition Technology?</a:t>
            </a:r>
            <a:endParaRPr lang="en-US" dirty="0">
              <a:solidFill>
                <a:schemeClr val="bg1"/>
              </a:solidFill>
            </a:endParaRPr>
          </a:p>
        </p:txBody>
      </p:sp>
      <p:sp>
        <p:nvSpPr>
          <p:cNvPr id="2" name="Footer Placeholder 1"/>
          <p:cNvSpPr>
            <a:spLocks noGrp="1"/>
          </p:cNvSpPr>
          <p:nvPr>
            <p:ph type="ftr" sz="quarter" idx="11"/>
          </p:nvPr>
        </p:nvSpPr>
        <p:spPr/>
        <p:txBody>
          <a:bodyPr/>
          <a:lstStyle/>
          <a:p>
            <a:pPr algn="ctr"/>
            <a:r>
              <a:rPr lang="en-US" dirty="0">
                <a:latin typeface="Proxima Nova Light" panose="02000506030000020004" pitchFamily="2" charset="77"/>
              </a:rPr>
              <a:t>PG Diploma in ML/AI</a:t>
            </a:r>
            <a:endParaRPr lang="en-IN" dirty="0">
              <a:latin typeface="Proxima Nova Light" panose="02000506030000020004" pitchFamily="2" charset="77"/>
            </a:endParaRPr>
          </a:p>
        </p:txBody>
      </p:sp>
      <p:sp>
        <p:nvSpPr>
          <p:cNvPr id="18" name="TextBox 17">
            <a:extLst>
              <a:ext uri="{FF2B5EF4-FFF2-40B4-BE49-F238E27FC236}">
                <a16:creationId xmlns:a16="http://schemas.microsoft.com/office/drawing/2014/main" id="{489EB848-69AF-294E-9C57-12EA868C138C}"/>
              </a:ext>
            </a:extLst>
          </p:cNvPr>
          <p:cNvSpPr txBox="1"/>
          <p:nvPr/>
        </p:nvSpPr>
        <p:spPr>
          <a:xfrm>
            <a:off x="654650" y="3159562"/>
            <a:ext cx="488787" cy="369332"/>
          </a:xfrm>
          <a:prstGeom prst="rect">
            <a:avLst/>
          </a:prstGeom>
          <a:noFill/>
        </p:spPr>
        <p:txBody>
          <a:bodyPr wrap="square" rtlCol="0">
            <a:spAutoFit/>
          </a:bodyPr>
          <a:lstStyle/>
          <a:p>
            <a:r>
              <a:rPr lang="en-US" dirty="0">
                <a:solidFill>
                  <a:schemeClr val="bg1">
                    <a:alpha val="50000"/>
                  </a:schemeClr>
                </a:solidFill>
              </a:rPr>
              <a:t>5</a:t>
            </a:r>
          </a:p>
        </p:txBody>
      </p:sp>
      <p:sp>
        <p:nvSpPr>
          <p:cNvPr id="19" name="TextBox 18">
            <a:extLst>
              <a:ext uri="{FF2B5EF4-FFF2-40B4-BE49-F238E27FC236}">
                <a16:creationId xmlns:a16="http://schemas.microsoft.com/office/drawing/2014/main" id="{15467E89-5D0D-FD48-8034-A654CB6682F2}"/>
              </a:ext>
            </a:extLst>
          </p:cNvPr>
          <p:cNvSpPr txBox="1"/>
          <p:nvPr/>
        </p:nvSpPr>
        <p:spPr>
          <a:xfrm>
            <a:off x="1143437" y="2748124"/>
            <a:ext cx="4276975" cy="369332"/>
          </a:xfrm>
          <a:prstGeom prst="rect">
            <a:avLst/>
          </a:prstGeom>
          <a:noFill/>
        </p:spPr>
        <p:txBody>
          <a:bodyPr wrap="square" rtlCol="0">
            <a:spAutoFit/>
          </a:bodyPr>
          <a:lstStyle/>
          <a:p>
            <a:r>
              <a:rPr lang="en-US" dirty="0">
                <a:solidFill>
                  <a:schemeClr val="bg1"/>
                </a:solidFill>
              </a:rPr>
              <a:t>3D CNN</a:t>
            </a:r>
          </a:p>
        </p:txBody>
      </p:sp>
      <p:sp>
        <p:nvSpPr>
          <p:cNvPr id="21" name="TextBox 20">
            <a:extLst>
              <a:ext uri="{FF2B5EF4-FFF2-40B4-BE49-F238E27FC236}">
                <a16:creationId xmlns:a16="http://schemas.microsoft.com/office/drawing/2014/main" id="{15467E89-5D0D-FD48-8034-A654CB6682F2}"/>
              </a:ext>
            </a:extLst>
          </p:cNvPr>
          <p:cNvSpPr txBox="1"/>
          <p:nvPr/>
        </p:nvSpPr>
        <p:spPr>
          <a:xfrm>
            <a:off x="1143437" y="3148002"/>
            <a:ext cx="4276975" cy="369332"/>
          </a:xfrm>
          <a:prstGeom prst="rect">
            <a:avLst/>
          </a:prstGeom>
          <a:noFill/>
        </p:spPr>
        <p:txBody>
          <a:bodyPr wrap="square" rtlCol="0">
            <a:spAutoFit/>
          </a:bodyPr>
          <a:lstStyle/>
          <a:p>
            <a:r>
              <a:rPr lang="en-US" dirty="0">
                <a:solidFill>
                  <a:schemeClr val="bg1"/>
                </a:solidFill>
              </a:rPr>
              <a:t>Conv + RNN</a:t>
            </a:r>
          </a:p>
        </p:txBody>
      </p:sp>
    </p:spTree>
    <p:extLst>
      <p:ext uri="{BB962C8B-B14F-4D97-AF65-F5344CB8AC3E}">
        <p14:creationId xmlns:p14="http://schemas.microsoft.com/office/powerpoint/2010/main" val="388365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a:t>What is Gesture Recognition Technology?</a:t>
            </a:r>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4</a:t>
            </a:fld>
            <a:endParaRPr lang="en-IN"/>
          </a:p>
        </p:txBody>
      </p:sp>
      <p:sp>
        <p:nvSpPr>
          <p:cNvPr id="5" name="Rectangle 4"/>
          <p:cNvSpPr/>
          <p:nvPr/>
        </p:nvSpPr>
        <p:spPr>
          <a:xfrm>
            <a:off x="4313946" y="1407219"/>
            <a:ext cx="4288007" cy="830997"/>
          </a:xfrm>
          <a:prstGeom prst="rect">
            <a:avLst/>
          </a:prstGeom>
        </p:spPr>
        <p:txBody>
          <a:bodyPr wrap="square">
            <a:spAutoFit/>
          </a:bodyPr>
          <a:lstStyle/>
          <a:p>
            <a:pPr algn="ctr"/>
            <a:r>
              <a:rPr lang="en-US" sz="1600" b="0" i="0" dirty="0">
                <a:solidFill>
                  <a:srgbClr val="FF0000"/>
                </a:solidFill>
                <a:effectLst/>
                <a:latin typeface="Arial" panose="020B0604020202020204" pitchFamily="34" charset="0"/>
              </a:rPr>
              <a:t>Gesture recognition is the mathematical interpretation of a human motion by a computing device.</a:t>
            </a:r>
            <a:endParaRPr lang="en-US" sz="1600" dirty="0">
              <a:solidFill>
                <a:srgbClr val="FF0000"/>
              </a:solidFill>
            </a:endParaRPr>
          </a:p>
        </p:txBody>
      </p:sp>
      <p:sp>
        <p:nvSpPr>
          <p:cNvPr id="6" name="Rectangle 5"/>
          <p:cNvSpPr/>
          <p:nvPr/>
        </p:nvSpPr>
        <p:spPr>
          <a:xfrm>
            <a:off x="450157" y="3140906"/>
            <a:ext cx="8243686" cy="1169551"/>
          </a:xfrm>
          <a:prstGeom prst="rect">
            <a:avLst/>
          </a:prstGeom>
        </p:spPr>
        <p:txBody>
          <a:bodyPr wrap="square">
            <a:spAutoFit/>
          </a:bodyPr>
          <a:lstStyle/>
          <a:p>
            <a:pPr algn="ctr"/>
            <a:r>
              <a:rPr lang="en-US" sz="1400" b="0" i="0" dirty="0">
                <a:effectLst/>
                <a:latin typeface="Myriad Pro"/>
              </a:rPr>
              <a:t>Gesture recognition is a type of perceptual computing user interface that allows computers to capture and interpret human gestures as commands. The general definition of gesture recognition is the ability of a computer to understand gestures and execute commands based on those gestures. Most consumers are familiar with the concept through Wii Fit, X-box and PlayStation games such as “Just Dance” and “Kinect Sports.”</a:t>
            </a:r>
            <a:endParaRPr lang="en-US" sz="1400" dirty="0"/>
          </a:p>
        </p:txBody>
      </p:sp>
      <p:pic>
        <p:nvPicPr>
          <p:cNvPr id="1026" name="Picture 2" descr="Sample Images from self-developed Dataset &quot;Hand Gesture Recognition... |  Download Scientific Diagram">
            <a:extLst>
              <a:ext uri="{FF2B5EF4-FFF2-40B4-BE49-F238E27FC236}">
                <a16:creationId xmlns:a16="http://schemas.microsoft.com/office/drawing/2014/main" id="{C235F80F-1321-4D12-9D79-15AF76D66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936904"/>
            <a:ext cx="3495839" cy="213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9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729F50-DFAE-4C51-BF0A-66461AAACE7B}"/>
              </a:ext>
            </a:extLst>
          </p:cNvPr>
          <p:cNvSpPr>
            <a:spLocks noGrp="1"/>
          </p:cNvSpPr>
          <p:nvPr>
            <p:ph type="dt" sz="half" idx="10"/>
          </p:nvPr>
        </p:nvSpPr>
        <p:spPr/>
        <p:txBody>
          <a:bodyPr/>
          <a:lstStyle/>
          <a:p>
            <a:fld id="{9E6D2E29-3933-614D-82C7-D215195ADAE0}" type="datetime1">
              <a:rPr lang="en-IN" smtClean="0"/>
              <a:t>08-05-2021</a:t>
            </a:fld>
            <a:endParaRPr lang="en-IN"/>
          </a:p>
        </p:txBody>
      </p:sp>
      <p:sp>
        <p:nvSpPr>
          <p:cNvPr id="3" name="Slide Number Placeholder 2">
            <a:extLst>
              <a:ext uri="{FF2B5EF4-FFF2-40B4-BE49-F238E27FC236}">
                <a16:creationId xmlns:a16="http://schemas.microsoft.com/office/drawing/2014/main" id="{783C4693-2E94-48DD-B826-0E67B0B789D9}"/>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a:extLst>
              <a:ext uri="{FF2B5EF4-FFF2-40B4-BE49-F238E27FC236}">
                <a16:creationId xmlns:a16="http://schemas.microsoft.com/office/drawing/2014/main" id="{C8387CCA-F2E0-47C2-B49A-955E986846EC}"/>
              </a:ext>
            </a:extLst>
          </p:cNvPr>
          <p:cNvSpPr>
            <a:spLocks noGrp="1"/>
          </p:cNvSpPr>
          <p:nvPr>
            <p:ph type="title"/>
          </p:nvPr>
        </p:nvSpPr>
        <p:spPr/>
        <p:txBody>
          <a:bodyPr/>
          <a:lstStyle/>
          <a:p>
            <a:r>
              <a:rPr lang="en-IN" dirty="0"/>
              <a:t>Problem statement</a:t>
            </a:r>
          </a:p>
        </p:txBody>
      </p:sp>
      <p:sp>
        <p:nvSpPr>
          <p:cNvPr id="7" name="TextBox 6">
            <a:extLst>
              <a:ext uri="{FF2B5EF4-FFF2-40B4-BE49-F238E27FC236}">
                <a16:creationId xmlns:a16="http://schemas.microsoft.com/office/drawing/2014/main" id="{AE132C52-CCF1-4AD1-A633-F21B6C541E04}"/>
              </a:ext>
            </a:extLst>
          </p:cNvPr>
          <p:cNvSpPr txBox="1"/>
          <p:nvPr/>
        </p:nvSpPr>
        <p:spPr>
          <a:xfrm>
            <a:off x="471268" y="783482"/>
            <a:ext cx="7842738" cy="1569660"/>
          </a:xfrm>
          <a:prstGeom prst="rect">
            <a:avLst/>
          </a:prstGeom>
          <a:noFill/>
        </p:spPr>
        <p:txBody>
          <a:bodyPr wrap="square">
            <a:spAutoFit/>
          </a:bodyPr>
          <a:lstStyle/>
          <a:p>
            <a:pPr algn="l"/>
            <a:r>
              <a:rPr lang="en-US" sz="1200" b="0" i="0" dirty="0">
                <a:solidFill>
                  <a:srgbClr val="333333"/>
                </a:solidFill>
                <a:effectLst/>
                <a:latin typeface="Merriweather"/>
              </a:rPr>
              <a:t>For the application of gesture recognition while watching a movie, the following gestures have been selected with their functionality as described:</a:t>
            </a:r>
          </a:p>
          <a:p>
            <a:pPr algn="l"/>
            <a:endParaRPr lang="en-US" sz="1200" b="0" i="0" dirty="0">
              <a:solidFill>
                <a:srgbClr val="333333"/>
              </a:solidFill>
              <a:effectLst/>
              <a:latin typeface="Merriweather"/>
            </a:endParaRPr>
          </a:p>
          <a:p>
            <a:pPr algn="l" rtl="0">
              <a:buFont typeface="+mj-lt"/>
              <a:buAutoNum type="arabicPeriod"/>
            </a:pPr>
            <a:r>
              <a:rPr lang="en-US" sz="1200" b="0" i="0" dirty="0">
                <a:solidFill>
                  <a:srgbClr val="FF0000"/>
                </a:solidFill>
                <a:effectLst/>
                <a:latin typeface="Merriweather"/>
              </a:rPr>
              <a:t>Thumbs Up: Increase the volume</a:t>
            </a:r>
          </a:p>
          <a:p>
            <a:pPr algn="l" rtl="0">
              <a:buFont typeface="+mj-lt"/>
              <a:buAutoNum type="arabicPeriod"/>
            </a:pPr>
            <a:r>
              <a:rPr lang="en-US" sz="1200" b="0" i="0" dirty="0">
                <a:solidFill>
                  <a:srgbClr val="FF0000"/>
                </a:solidFill>
                <a:effectLst/>
                <a:latin typeface="Merriweather"/>
              </a:rPr>
              <a:t>Thumbs Down: Lower the volume</a:t>
            </a:r>
          </a:p>
          <a:p>
            <a:pPr algn="l" rtl="0">
              <a:buFont typeface="+mj-lt"/>
              <a:buAutoNum type="arabicPeriod"/>
            </a:pPr>
            <a:r>
              <a:rPr lang="en-US" sz="1200" b="0" i="0" dirty="0">
                <a:solidFill>
                  <a:srgbClr val="FF0000"/>
                </a:solidFill>
                <a:effectLst/>
                <a:latin typeface="Merriweather"/>
              </a:rPr>
              <a:t>Left Swipe: Fast Forward 10 seconds</a:t>
            </a:r>
          </a:p>
          <a:p>
            <a:pPr algn="l" rtl="0">
              <a:buFont typeface="+mj-lt"/>
              <a:buAutoNum type="arabicPeriod"/>
            </a:pPr>
            <a:r>
              <a:rPr lang="en-US" sz="1200" b="0" i="0" dirty="0">
                <a:solidFill>
                  <a:srgbClr val="FF0000"/>
                </a:solidFill>
                <a:effectLst/>
                <a:latin typeface="Merriweather"/>
              </a:rPr>
              <a:t>Right Swipe: Fast Backward 10 seconds</a:t>
            </a:r>
          </a:p>
          <a:p>
            <a:pPr algn="l" rtl="0">
              <a:buFont typeface="+mj-lt"/>
              <a:buAutoNum type="arabicPeriod"/>
            </a:pPr>
            <a:r>
              <a:rPr lang="en-US" sz="1200" b="0" i="0" dirty="0">
                <a:solidFill>
                  <a:srgbClr val="FF0000"/>
                </a:solidFill>
                <a:effectLst/>
                <a:latin typeface="Merriweather"/>
              </a:rPr>
              <a:t>Stop: Pause the movie</a:t>
            </a:r>
          </a:p>
        </p:txBody>
      </p:sp>
      <p:sp>
        <p:nvSpPr>
          <p:cNvPr id="9" name="TextBox 8">
            <a:extLst>
              <a:ext uri="{FF2B5EF4-FFF2-40B4-BE49-F238E27FC236}">
                <a16:creationId xmlns:a16="http://schemas.microsoft.com/office/drawing/2014/main" id="{FCC659BD-37A6-447B-BCD7-3BBC0C8F83B1}"/>
              </a:ext>
            </a:extLst>
          </p:cNvPr>
          <p:cNvSpPr txBox="1"/>
          <p:nvPr/>
        </p:nvSpPr>
        <p:spPr>
          <a:xfrm>
            <a:off x="471268" y="2498373"/>
            <a:ext cx="8236633" cy="2123658"/>
          </a:xfrm>
          <a:prstGeom prst="rect">
            <a:avLst/>
          </a:prstGeom>
          <a:noFill/>
        </p:spPr>
        <p:txBody>
          <a:bodyPr wrap="square">
            <a:spAutoFit/>
          </a:bodyPr>
          <a:lstStyle/>
          <a:p>
            <a:pPr algn="l"/>
            <a:r>
              <a:rPr lang="en-US" sz="1200" b="0" i="0" dirty="0">
                <a:solidFill>
                  <a:srgbClr val="333333"/>
                </a:solidFill>
                <a:effectLst/>
                <a:latin typeface="Merriweather"/>
              </a:rPr>
              <a:t>The data is in a zip file. The zip file contains a 'train' and a '</a:t>
            </a:r>
            <a:r>
              <a:rPr lang="en-US" sz="1200" b="0" i="0" dirty="0" err="1">
                <a:solidFill>
                  <a:srgbClr val="333333"/>
                </a:solidFill>
                <a:effectLst/>
                <a:latin typeface="Merriweather"/>
              </a:rPr>
              <a:t>val</a:t>
            </a:r>
            <a:r>
              <a:rPr lang="en-US" sz="1200" b="0" i="0" dirty="0">
                <a:solidFill>
                  <a:srgbClr val="333333"/>
                </a:solidFill>
                <a:effectLst/>
                <a:latin typeface="Merriweather"/>
              </a:rPr>
              <a:t>' folder with 2 csv files each for 'train' and '</a:t>
            </a:r>
            <a:r>
              <a:rPr lang="en-US" sz="1200" b="0" i="0" dirty="0" err="1">
                <a:solidFill>
                  <a:srgbClr val="333333"/>
                </a:solidFill>
                <a:effectLst/>
                <a:latin typeface="Merriweather"/>
              </a:rPr>
              <a:t>val</a:t>
            </a:r>
            <a:r>
              <a:rPr lang="en-US" sz="1200" b="0" i="0" dirty="0">
                <a:solidFill>
                  <a:srgbClr val="333333"/>
                </a:solidFill>
                <a:effectLst/>
                <a:latin typeface="Merriweather"/>
              </a:rPr>
              <a:t>' folder. These folders are in turn divided into subfolders which belong to a video/sequence of a particular gesture. These subfolders contain 30 images/frames for the gesture. Note that all the images in a particular video subfolder have the same dimensions but the different videos have different dimensions. These have dimensions either 360x360 or 120x160. Hence, it would require you to do some pre-processing. </a:t>
            </a:r>
          </a:p>
          <a:p>
            <a:pPr algn="l"/>
            <a:r>
              <a:rPr lang="en-US" sz="1200" b="0" i="0" dirty="0">
                <a:solidFill>
                  <a:srgbClr val="333333"/>
                </a:solidFill>
                <a:effectLst/>
                <a:latin typeface="Merriweather"/>
              </a:rPr>
              <a:t> </a:t>
            </a:r>
          </a:p>
          <a:p>
            <a:pPr algn="l"/>
            <a:r>
              <a:rPr lang="en-US" sz="1200" b="0" i="0" dirty="0">
                <a:solidFill>
                  <a:srgbClr val="333333"/>
                </a:solidFill>
                <a:effectLst/>
                <a:latin typeface="Merriweather"/>
              </a:rPr>
              <a:t>Each row of the csv file has the name of the subfolder containing the frames/images of the particular gesture, the name of the gesture and the label assigned to the gesture.</a:t>
            </a:r>
          </a:p>
          <a:p>
            <a:pPr algn="l"/>
            <a:r>
              <a:rPr lang="en-US" sz="1200" b="0" i="0" dirty="0">
                <a:solidFill>
                  <a:srgbClr val="333333"/>
                </a:solidFill>
                <a:effectLst/>
                <a:latin typeface="Merriweather"/>
              </a:rPr>
              <a:t> </a:t>
            </a:r>
          </a:p>
          <a:p>
            <a:pPr algn="l"/>
            <a:r>
              <a:rPr lang="en-US" sz="1200" b="0" i="0" dirty="0">
                <a:solidFill>
                  <a:srgbClr val="333333"/>
                </a:solidFill>
                <a:effectLst/>
                <a:latin typeface="Merriweather"/>
              </a:rPr>
              <a:t>You have to develop a model that trains on the 'train' folder and gives a high accuracy on the '</a:t>
            </a:r>
            <a:r>
              <a:rPr lang="en-US" sz="1200" b="0" i="0" dirty="0" err="1">
                <a:solidFill>
                  <a:srgbClr val="333333"/>
                </a:solidFill>
                <a:effectLst/>
                <a:latin typeface="Merriweather"/>
              </a:rPr>
              <a:t>val</a:t>
            </a:r>
            <a:r>
              <a:rPr lang="en-US" sz="1200" b="0" i="0" dirty="0">
                <a:solidFill>
                  <a:srgbClr val="333333"/>
                </a:solidFill>
                <a:effectLst/>
                <a:latin typeface="Merriweather"/>
              </a:rPr>
              <a:t>' folder. We have withheld the test folder for evaluation purposes. The train and validation folders, in turn, have folders corresponding to the individual videos.</a:t>
            </a:r>
          </a:p>
        </p:txBody>
      </p:sp>
      <p:pic>
        <p:nvPicPr>
          <p:cNvPr id="2052" name="Picture 4" descr="Gesture Recognition In The New World Of Human–Device Interaction Patterns">
            <a:extLst>
              <a:ext uri="{FF2B5EF4-FFF2-40B4-BE49-F238E27FC236}">
                <a16:creationId xmlns:a16="http://schemas.microsoft.com/office/drawing/2014/main" id="{DD61E23A-092A-4DB3-B630-166C02BF5E4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421" r="15570"/>
          <a:stretch/>
        </p:blipFill>
        <p:spPr bwMode="auto">
          <a:xfrm>
            <a:off x="5662245" y="1079619"/>
            <a:ext cx="2314137" cy="141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99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err="1"/>
              <a:t>Genrators</a:t>
            </a:r>
            <a:endParaRPr lang="en-US" dirty="0"/>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6</a:t>
            </a:fld>
            <a:endParaRPr lang="en-IN"/>
          </a:p>
        </p:txBody>
      </p:sp>
      <p:pic>
        <p:nvPicPr>
          <p:cNvPr id="5" name="Picture 4"/>
          <p:cNvPicPr>
            <a:picLocks noChangeAspect="1"/>
          </p:cNvPicPr>
          <p:nvPr/>
        </p:nvPicPr>
        <p:blipFill rotWithShape="1">
          <a:blip r:embed="rId2"/>
          <a:srcRect r="29162"/>
          <a:stretch/>
        </p:blipFill>
        <p:spPr>
          <a:xfrm>
            <a:off x="6224077" y="863030"/>
            <a:ext cx="2291273" cy="3743205"/>
          </a:xfrm>
          <a:prstGeom prst="rect">
            <a:avLst/>
          </a:prstGeom>
        </p:spPr>
      </p:pic>
      <p:sp>
        <p:nvSpPr>
          <p:cNvPr id="6" name="Rectangle 5"/>
          <p:cNvSpPr/>
          <p:nvPr/>
        </p:nvSpPr>
        <p:spPr>
          <a:xfrm>
            <a:off x="628650" y="959356"/>
            <a:ext cx="5447764" cy="1569660"/>
          </a:xfrm>
          <a:prstGeom prst="rect">
            <a:avLst/>
          </a:prstGeom>
        </p:spPr>
        <p:txBody>
          <a:bodyPr wrap="square">
            <a:spAutoFit/>
          </a:bodyPr>
          <a:lstStyle/>
          <a:p>
            <a:pPr algn="ctr"/>
            <a:r>
              <a:rPr lang="en-US" sz="1600" dirty="0">
                <a:solidFill>
                  <a:srgbClr val="FF0000"/>
                </a:solidFill>
              </a:rPr>
              <a:t>generators produce a stream of values, so yielding a single value doesn’t really qualify as a stream. </a:t>
            </a:r>
          </a:p>
          <a:p>
            <a:endParaRPr lang="en-US" sz="1600" dirty="0"/>
          </a:p>
          <a:p>
            <a:pPr algn="ctr"/>
            <a:r>
              <a:rPr lang="en-US" sz="1600" dirty="0">
                <a:solidFill>
                  <a:srgbClr val="00B0F0"/>
                </a:solidFill>
              </a:rPr>
              <a:t>To do this, we can actually put in multiple yield statements into a generator function. These yield statements form the sequence that the generator will output.</a:t>
            </a:r>
          </a:p>
        </p:txBody>
      </p:sp>
      <p:sp>
        <p:nvSpPr>
          <p:cNvPr id="7" name="Rectangle 6"/>
          <p:cNvSpPr/>
          <p:nvPr/>
        </p:nvSpPr>
        <p:spPr>
          <a:xfrm>
            <a:off x="628650" y="2742777"/>
            <a:ext cx="5074276" cy="1323439"/>
          </a:xfrm>
          <a:prstGeom prst="rect">
            <a:avLst/>
          </a:prstGeom>
        </p:spPr>
        <p:txBody>
          <a:bodyPr wrap="square">
            <a:spAutoFit/>
          </a:bodyPr>
          <a:lstStyle/>
          <a:p>
            <a:pPr algn="ctr"/>
            <a:r>
              <a:rPr lang="en-US" sz="1600" dirty="0"/>
              <a:t>We’ll create a generator and bind it to a variable mg. Then, if we keep passing mg into next(), we’ll get to the next yield. If we keep going past, we’ll be given a </a:t>
            </a:r>
            <a:r>
              <a:rPr lang="en-US" sz="1600" dirty="0" err="1"/>
              <a:t>StopIteration</a:t>
            </a:r>
            <a:r>
              <a:rPr lang="en-US" sz="1600" dirty="0"/>
              <a:t> error to tell us that the generator has no more values to give.</a:t>
            </a:r>
          </a:p>
        </p:txBody>
      </p:sp>
    </p:spTree>
    <p:extLst>
      <p:ext uri="{BB962C8B-B14F-4D97-AF65-F5344CB8AC3E}">
        <p14:creationId xmlns:p14="http://schemas.microsoft.com/office/powerpoint/2010/main" val="297880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41C16-5FAD-49C5-B212-129A800528B1}"/>
              </a:ext>
            </a:extLst>
          </p:cNvPr>
          <p:cNvSpPr>
            <a:spLocks noGrp="1"/>
          </p:cNvSpPr>
          <p:nvPr>
            <p:ph type="dt" sz="half" idx="10"/>
          </p:nvPr>
        </p:nvSpPr>
        <p:spPr/>
        <p:txBody>
          <a:bodyPr/>
          <a:lstStyle/>
          <a:p>
            <a:fld id="{9E6D2E29-3933-614D-82C7-D215195ADAE0}" type="datetime1">
              <a:rPr lang="en-IN" smtClean="0"/>
              <a:t>08-05-2021</a:t>
            </a:fld>
            <a:endParaRPr lang="en-IN"/>
          </a:p>
        </p:txBody>
      </p:sp>
      <p:sp>
        <p:nvSpPr>
          <p:cNvPr id="3" name="Slide Number Placeholder 2">
            <a:extLst>
              <a:ext uri="{FF2B5EF4-FFF2-40B4-BE49-F238E27FC236}">
                <a16:creationId xmlns:a16="http://schemas.microsoft.com/office/drawing/2014/main" id="{19625A0B-FFB2-46DC-97EE-03912C301769}"/>
              </a:ext>
            </a:extLst>
          </p:cNvPr>
          <p:cNvSpPr>
            <a:spLocks noGrp="1"/>
          </p:cNvSpPr>
          <p:nvPr>
            <p:ph type="sldNum" sz="quarter" idx="12"/>
          </p:nvPr>
        </p:nvSpPr>
        <p:spPr/>
        <p:txBody>
          <a:bodyPr/>
          <a:lstStyle/>
          <a:p>
            <a:fld id="{273EEA2F-D825-49D3-9C25-497F06EFD3F7}" type="slidenum">
              <a:rPr lang="en-IN" smtClean="0"/>
              <a:t>7</a:t>
            </a:fld>
            <a:endParaRPr lang="en-IN" dirty="0"/>
          </a:p>
        </p:txBody>
      </p:sp>
      <p:sp>
        <p:nvSpPr>
          <p:cNvPr id="5" name="Title 4">
            <a:extLst>
              <a:ext uri="{FF2B5EF4-FFF2-40B4-BE49-F238E27FC236}">
                <a16:creationId xmlns:a16="http://schemas.microsoft.com/office/drawing/2014/main" id="{32FA5C4F-7B76-4828-9D67-F7AA3B199A95}"/>
              </a:ext>
            </a:extLst>
          </p:cNvPr>
          <p:cNvSpPr>
            <a:spLocks noGrp="1"/>
          </p:cNvSpPr>
          <p:nvPr>
            <p:ph type="title"/>
          </p:nvPr>
        </p:nvSpPr>
        <p:spPr>
          <a:xfrm>
            <a:off x="316679" y="121966"/>
            <a:ext cx="5971579" cy="382564"/>
          </a:xfrm>
        </p:spPr>
        <p:txBody>
          <a:bodyPr/>
          <a:lstStyle/>
          <a:p>
            <a:r>
              <a:rPr lang="en-US" dirty="0"/>
              <a:t>Data Generator - Pseudocode</a:t>
            </a:r>
            <a:endParaRPr lang="en-IN" dirty="0"/>
          </a:p>
        </p:txBody>
      </p:sp>
      <p:sp>
        <p:nvSpPr>
          <p:cNvPr id="4" name="TextBox 3">
            <a:extLst>
              <a:ext uri="{FF2B5EF4-FFF2-40B4-BE49-F238E27FC236}">
                <a16:creationId xmlns:a16="http://schemas.microsoft.com/office/drawing/2014/main" id="{883C23D3-855B-4337-AC64-ED8C55B9780F}"/>
              </a:ext>
            </a:extLst>
          </p:cNvPr>
          <p:cNvSpPr txBox="1"/>
          <p:nvPr/>
        </p:nvSpPr>
        <p:spPr>
          <a:xfrm>
            <a:off x="316679" y="885183"/>
            <a:ext cx="8515331" cy="3670236"/>
          </a:xfrm>
          <a:prstGeom prst="rect">
            <a:avLst/>
          </a:prstGeom>
          <a:noFill/>
        </p:spPr>
        <p:txBody>
          <a:bodyPr wrap="square" rtlCol="0">
            <a:spAutoFit/>
          </a:bodyPr>
          <a:lstStyle/>
          <a:p>
            <a:pPr marL="171450" indent="-171450">
              <a:buFont typeface="Arial" panose="020B0604020202020204" pitchFamily="34" charset="0"/>
              <a:buChar char="•"/>
            </a:pPr>
            <a:r>
              <a:rPr lang="en-US" sz="1050" dirty="0">
                <a:latin typeface="Monaco"/>
                <a:cs typeface="Courier New" panose="02070309020205020404" pitchFamily="49" charset="0"/>
              </a:rPr>
              <a:t>define </a:t>
            </a:r>
            <a:r>
              <a:rPr lang="en-US" sz="1050" b="1" dirty="0" err="1">
                <a:latin typeface="Monaco"/>
                <a:cs typeface="Courier New" panose="02070309020205020404" pitchFamily="49" charset="0"/>
              </a:rPr>
              <a:t>img_idx</a:t>
            </a:r>
            <a:r>
              <a:rPr lang="en-US" sz="1050" b="1" dirty="0">
                <a:latin typeface="Monaco"/>
                <a:cs typeface="Courier New" panose="02070309020205020404" pitchFamily="49" charset="0"/>
              </a:rPr>
              <a:t> </a:t>
            </a:r>
            <a:r>
              <a:rPr lang="en-US" sz="1050" dirty="0">
                <a:latin typeface="Monaco"/>
                <a:cs typeface="Courier New" panose="02070309020205020404" pitchFamily="49" charset="0"/>
              </a:rPr>
              <a:t>variable with the list of all the image indexes to be used for training &amp; prediction for every gesture input</a:t>
            </a:r>
          </a:p>
          <a:p>
            <a:pPr marL="171450" indent="-171450">
              <a:buFont typeface="Arial" panose="020B0604020202020204" pitchFamily="34" charset="0"/>
              <a:buChar char="•"/>
            </a:pPr>
            <a:r>
              <a:rPr lang="en-US" sz="1050" dirty="0">
                <a:latin typeface="Monaco"/>
                <a:cs typeface="Courier New" panose="02070309020205020404" pitchFamily="49" charset="0"/>
              </a:rPr>
              <a:t>While </a:t>
            </a:r>
            <a:r>
              <a:rPr lang="en-US" sz="1050" b="1" dirty="0">
                <a:solidFill>
                  <a:srgbClr val="00B050"/>
                </a:solidFill>
                <a:latin typeface="Monaco"/>
                <a:cs typeface="Courier New" panose="02070309020205020404" pitchFamily="49" charset="0"/>
              </a:rPr>
              <a:t>True</a:t>
            </a:r>
            <a:r>
              <a:rPr lang="en-US" sz="1050" dirty="0">
                <a:latin typeface="Monaco"/>
                <a:cs typeface="Courier New" panose="02070309020205020404" pitchFamily="49" charset="0"/>
              </a:rPr>
              <a:t>:</a:t>
            </a:r>
          </a:p>
          <a:p>
            <a:pPr marL="628650" lvl="1" indent="-171450">
              <a:buFont typeface="Arial" panose="020B0604020202020204" pitchFamily="34" charset="0"/>
              <a:buChar char="•"/>
            </a:pPr>
            <a:r>
              <a:rPr lang="en-IN" sz="1050" dirty="0">
                <a:latin typeface="Monaco"/>
                <a:cs typeface="Courier New" panose="02070309020205020404" pitchFamily="49" charset="0"/>
              </a:rPr>
              <a:t>Shuffle the </a:t>
            </a:r>
            <a:r>
              <a:rPr lang="en-IN" sz="1050" dirty="0" err="1">
                <a:latin typeface="Monaco"/>
                <a:cs typeface="Courier New" panose="02070309020205020404" pitchFamily="49" charset="0"/>
              </a:rPr>
              <a:t>training_doc</a:t>
            </a:r>
            <a:r>
              <a:rPr lang="en-IN" sz="1050" dirty="0">
                <a:latin typeface="Monaco"/>
                <a:cs typeface="Courier New" panose="02070309020205020404" pitchFamily="49" charset="0"/>
              </a:rPr>
              <a:t> (start of every epoch)</a:t>
            </a:r>
          </a:p>
          <a:p>
            <a:pPr marL="628650" lvl="1" indent="-171450">
              <a:buFont typeface="Arial" panose="020B0604020202020204" pitchFamily="34" charset="0"/>
              <a:buChar char="•"/>
            </a:pPr>
            <a:r>
              <a:rPr lang="en-IN" sz="1050" dirty="0">
                <a:latin typeface="Monaco"/>
                <a:cs typeface="Courier New" panose="02070309020205020404" pitchFamily="49" charset="0"/>
              </a:rPr>
              <a:t>Calculate total number of complete batches that could be created given the batch size</a:t>
            </a:r>
          </a:p>
          <a:p>
            <a:pPr lvl="1"/>
            <a:r>
              <a:rPr lang="en-IN" sz="1050" dirty="0">
                <a:solidFill>
                  <a:srgbClr val="C00000"/>
                </a:solidFill>
                <a:latin typeface="Monaco"/>
                <a:cs typeface="Courier New" panose="02070309020205020404" pitchFamily="49" charset="0"/>
              </a:rPr>
              <a:t>For each complete batch</a:t>
            </a:r>
            <a:r>
              <a:rPr lang="en-IN" sz="1050" dirty="0">
                <a:latin typeface="Monaco"/>
                <a:cs typeface="Courier New" panose="02070309020205020404" pitchFamily="49" charset="0"/>
              </a:rPr>
              <a:t>:</a:t>
            </a:r>
          </a:p>
          <a:p>
            <a:pPr marL="1085850" lvl="2" indent="-171450">
              <a:buFont typeface="Arial" panose="020B0604020202020204" pitchFamily="34" charset="0"/>
              <a:buChar char="•"/>
            </a:pPr>
            <a:r>
              <a:rPr lang="en-IN" sz="1000" dirty="0">
                <a:latin typeface="Monaco"/>
                <a:cs typeface="Courier New" panose="02070309020205020404" pitchFamily="49" charset="0"/>
              </a:rPr>
              <a:t>Initialize </a:t>
            </a:r>
            <a:r>
              <a:rPr lang="en-IN" sz="1000" b="1" dirty="0" err="1">
                <a:latin typeface="Monaco"/>
                <a:cs typeface="Courier New" panose="02070309020205020404" pitchFamily="49" charset="0"/>
              </a:rPr>
              <a:t>batch_data</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&amp; </a:t>
            </a:r>
            <a:r>
              <a:rPr lang="en-IN" sz="1000" b="1" dirty="0" err="1">
                <a:latin typeface="Monaco"/>
                <a:cs typeface="Courier New" panose="02070309020205020404" pitchFamily="49" charset="0"/>
              </a:rPr>
              <a:t>batch_labels</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placeholder’s (will replace the dummy zeros values with processed videos &amp; target data)</a:t>
            </a:r>
          </a:p>
          <a:p>
            <a:pPr marL="1085850" lvl="2" indent="-171450">
              <a:buFont typeface="Arial" panose="020B0604020202020204" pitchFamily="34" charset="0"/>
              <a:buChar char="•"/>
            </a:pPr>
            <a:r>
              <a:rPr lang="en-IN" sz="1050" dirty="0">
                <a:solidFill>
                  <a:srgbClr val="C00000"/>
                </a:solidFill>
                <a:latin typeface="Monaco"/>
                <a:cs typeface="Courier New" panose="02070309020205020404" pitchFamily="49" charset="0"/>
              </a:rPr>
              <a:t>For each gesture video in the batch :</a:t>
            </a:r>
          </a:p>
          <a:p>
            <a:pPr marL="1543050" lvl="3" indent="-171450">
              <a:buFont typeface="Arial" panose="020B0604020202020204" pitchFamily="34" charset="0"/>
              <a:buChar char="•"/>
            </a:pPr>
            <a:r>
              <a:rPr lang="en-IN" sz="1050" dirty="0">
                <a:solidFill>
                  <a:srgbClr val="C00000"/>
                </a:solidFill>
                <a:latin typeface="Monaco"/>
                <a:cs typeface="Courier New" panose="02070309020205020404" pitchFamily="49" charset="0"/>
              </a:rPr>
              <a:t>For each image in the gesture video:</a:t>
            </a:r>
          </a:p>
          <a:p>
            <a:pPr marL="2000250" lvl="4" indent="-171450">
              <a:buFont typeface="Arial" panose="020B0604020202020204" pitchFamily="34" charset="0"/>
              <a:buChar char="•"/>
            </a:pPr>
            <a:r>
              <a:rPr lang="en-IN" sz="1000" dirty="0">
                <a:latin typeface="Monaco"/>
                <a:cs typeface="Courier New" panose="02070309020205020404" pitchFamily="49" charset="0"/>
              </a:rPr>
              <a:t>Pre-process the images to a common shape (using image cropping &amp; resizing)</a:t>
            </a:r>
          </a:p>
          <a:p>
            <a:pPr marL="2000250" lvl="4" indent="-171450">
              <a:buFont typeface="Arial" panose="020B0604020202020204" pitchFamily="34" charset="0"/>
              <a:buChar char="•"/>
            </a:pPr>
            <a:r>
              <a:rPr lang="en-IN" sz="1000" dirty="0">
                <a:latin typeface="Monaco"/>
                <a:cs typeface="Courier New" panose="02070309020205020404" pitchFamily="49" charset="0"/>
              </a:rPr>
              <a:t>Normalize the images</a:t>
            </a:r>
          </a:p>
          <a:p>
            <a:pPr marL="2000250" lvl="4" indent="-171450">
              <a:buFont typeface="Arial" panose="020B0604020202020204" pitchFamily="34" charset="0"/>
              <a:buChar char="•"/>
            </a:pPr>
            <a:r>
              <a:rPr lang="en-IN" sz="1000" dirty="0">
                <a:latin typeface="Monaco"/>
                <a:cs typeface="Courier New" panose="02070309020205020404" pitchFamily="49" charset="0"/>
              </a:rPr>
              <a:t>Feed the normalized images into </a:t>
            </a:r>
            <a:r>
              <a:rPr lang="en-IN" sz="1000" b="1" dirty="0" err="1">
                <a:latin typeface="Monaco"/>
                <a:cs typeface="Courier New" panose="02070309020205020404" pitchFamily="49" charset="0"/>
              </a:rPr>
              <a:t>batch_data</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variable</a:t>
            </a:r>
          </a:p>
          <a:p>
            <a:pPr marL="1543050" lvl="3" indent="-171450">
              <a:buFont typeface="Arial" panose="020B0604020202020204" pitchFamily="34" charset="0"/>
              <a:buChar char="•"/>
            </a:pPr>
            <a:r>
              <a:rPr lang="en-IN" sz="1000" dirty="0">
                <a:latin typeface="Monaco"/>
                <a:cs typeface="Courier New" panose="02070309020205020404" pitchFamily="49" charset="0"/>
              </a:rPr>
              <a:t>Prepare one hot encoded label vectors per gesture by changing the correct values to 1 in the </a:t>
            </a:r>
            <a:r>
              <a:rPr lang="en-IN" sz="1000" b="1" dirty="0" err="1">
                <a:latin typeface="Monaco"/>
                <a:cs typeface="Courier New" panose="02070309020205020404" pitchFamily="49" charset="0"/>
              </a:rPr>
              <a:t>batch_label</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variable(target-variable)</a:t>
            </a:r>
          </a:p>
          <a:p>
            <a:pPr marL="1543050" lvl="3" indent="-171450">
              <a:buFont typeface="Arial" panose="020B0604020202020204" pitchFamily="34" charset="0"/>
              <a:buChar char="•"/>
            </a:pPr>
            <a:r>
              <a:rPr lang="en-IN" sz="1000" b="1" dirty="0">
                <a:solidFill>
                  <a:srgbClr val="00B050"/>
                </a:solidFill>
                <a:latin typeface="Monaco"/>
                <a:cs typeface="Courier New" panose="02070309020205020404" pitchFamily="49" charset="0"/>
              </a:rPr>
              <a:t>Yield</a:t>
            </a:r>
            <a:r>
              <a:rPr lang="en-IN" sz="1000" dirty="0">
                <a:latin typeface="Monaco"/>
                <a:cs typeface="Courier New" panose="02070309020205020404" pitchFamily="49" charset="0"/>
              </a:rPr>
              <a:t> the </a:t>
            </a:r>
            <a:r>
              <a:rPr lang="en-IN" sz="1000" dirty="0" err="1">
                <a:latin typeface="Monaco"/>
                <a:cs typeface="Courier New" panose="02070309020205020404" pitchFamily="49" charset="0"/>
              </a:rPr>
              <a:t>batch_data</a:t>
            </a:r>
            <a:r>
              <a:rPr lang="en-IN" sz="1000" dirty="0">
                <a:latin typeface="Monaco"/>
                <a:cs typeface="Courier New" panose="02070309020205020404" pitchFamily="49" charset="0"/>
              </a:rPr>
              <a:t> &amp; </a:t>
            </a:r>
            <a:r>
              <a:rPr lang="en-IN" sz="1000" dirty="0" err="1">
                <a:latin typeface="Monaco"/>
                <a:cs typeface="Courier New" panose="02070309020205020404" pitchFamily="49" charset="0"/>
              </a:rPr>
              <a:t>batch_label</a:t>
            </a:r>
            <a:endParaRPr lang="en-IN" sz="1000" dirty="0">
              <a:latin typeface="Monaco"/>
              <a:cs typeface="Courier New" panose="02070309020205020404" pitchFamily="49" charset="0"/>
            </a:endParaRPr>
          </a:p>
          <a:p>
            <a:pPr lvl="3"/>
            <a:endParaRPr lang="en-IN" sz="1000" dirty="0">
              <a:latin typeface="Monaco"/>
              <a:cs typeface="Courier New" panose="02070309020205020404" pitchFamily="49" charset="0"/>
            </a:endParaRPr>
          </a:p>
          <a:p>
            <a:pPr marL="628650" lvl="1" indent="-171450">
              <a:buFont typeface="Arial" panose="020B0604020202020204" pitchFamily="34" charset="0"/>
              <a:buChar char="•"/>
            </a:pPr>
            <a:r>
              <a:rPr lang="en-IN" sz="1000" dirty="0">
                <a:latin typeface="Monaco"/>
                <a:cs typeface="Courier New" panose="02070309020205020404" pitchFamily="49" charset="0"/>
              </a:rPr>
              <a:t>Check for remaining gesture videos left after creating full batches</a:t>
            </a:r>
          </a:p>
          <a:p>
            <a:pPr marL="628650" lvl="1" indent="-171450">
              <a:buFont typeface="Arial" panose="020B0604020202020204" pitchFamily="34" charset="0"/>
              <a:buChar char="•"/>
            </a:pPr>
            <a:r>
              <a:rPr lang="en-IN" sz="1000" dirty="0">
                <a:latin typeface="Monaco"/>
                <a:cs typeface="Courier New" panose="02070309020205020404" pitchFamily="49" charset="0"/>
              </a:rPr>
              <a:t>Initialize </a:t>
            </a:r>
            <a:r>
              <a:rPr lang="en-IN" sz="1000" b="1" dirty="0" err="1">
                <a:latin typeface="Monaco"/>
                <a:cs typeface="Courier New" panose="02070309020205020404" pitchFamily="49" charset="0"/>
              </a:rPr>
              <a:t>batch_data</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&amp; </a:t>
            </a:r>
            <a:r>
              <a:rPr lang="en-IN" sz="1000" b="1" dirty="0" err="1">
                <a:latin typeface="Monaco"/>
                <a:cs typeface="Courier New" panose="02070309020205020404" pitchFamily="49" charset="0"/>
              </a:rPr>
              <a:t>batch_labels</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placeholder’s (with </a:t>
            </a:r>
            <a:r>
              <a:rPr lang="en-IN" sz="1000" dirty="0" err="1">
                <a:latin typeface="Monaco"/>
                <a:cs typeface="Courier New" panose="02070309020205020404" pitchFamily="49" charset="0"/>
              </a:rPr>
              <a:t>batch_size</a:t>
            </a:r>
            <a:r>
              <a:rPr lang="en-IN" sz="1000" dirty="0">
                <a:latin typeface="Monaco"/>
                <a:cs typeface="Courier New" panose="02070309020205020404" pitchFamily="49" charset="0"/>
              </a:rPr>
              <a:t> equals to the number of remaining gesture points)</a:t>
            </a:r>
          </a:p>
          <a:p>
            <a:pPr marL="628650" lvl="1" indent="-171450">
              <a:buFont typeface="Arial" panose="020B0604020202020204" pitchFamily="34" charset="0"/>
              <a:buChar char="•"/>
            </a:pPr>
            <a:r>
              <a:rPr lang="en-IN" sz="1000" dirty="0">
                <a:latin typeface="Monaco"/>
                <a:cs typeface="Courier New" panose="02070309020205020404" pitchFamily="49" charset="0"/>
              </a:rPr>
              <a:t>For each gesture video in the batch :</a:t>
            </a:r>
          </a:p>
          <a:p>
            <a:pPr marL="1085850" lvl="2" indent="-171450">
              <a:buFont typeface="Arial" panose="020B0604020202020204" pitchFamily="34" charset="0"/>
              <a:buChar char="•"/>
            </a:pPr>
            <a:r>
              <a:rPr lang="en-IN" sz="1000" dirty="0">
                <a:latin typeface="Monaco"/>
                <a:cs typeface="Courier New" panose="02070309020205020404" pitchFamily="49" charset="0"/>
              </a:rPr>
              <a:t>For each image in the gesture video:</a:t>
            </a:r>
          </a:p>
          <a:p>
            <a:pPr marL="1543050" lvl="3" indent="-171450">
              <a:buFont typeface="Arial" panose="020B0604020202020204" pitchFamily="34" charset="0"/>
              <a:buChar char="•"/>
            </a:pPr>
            <a:r>
              <a:rPr lang="en-IN" sz="1000" dirty="0">
                <a:latin typeface="Monaco"/>
                <a:cs typeface="Courier New" panose="02070309020205020404" pitchFamily="49" charset="0"/>
              </a:rPr>
              <a:t>Pre-process the images to a common shape (using image cropping &amp; resizing)</a:t>
            </a:r>
          </a:p>
          <a:p>
            <a:pPr marL="1543050" lvl="3" indent="-171450">
              <a:buFont typeface="Arial" panose="020B0604020202020204" pitchFamily="34" charset="0"/>
              <a:buChar char="•"/>
            </a:pPr>
            <a:r>
              <a:rPr lang="en-IN" sz="1000" dirty="0">
                <a:latin typeface="Monaco"/>
                <a:cs typeface="Courier New" panose="02070309020205020404" pitchFamily="49" charset="0"/>
              </a:rPr>
              <a:t>Normalize the images</a:t>
            </a:r>
          </a:p>
          <a:p>
            <a:pPr marL="1543050" lvl="3" indent="-171450">
              <a:buFont typeface="Arial" panose="020B0604020202020204" pitchFamily="34" charset="0"/>
              <a:buChar char="•"/>
            </a:pPr>
            <a:r>
              <a:rPr lang="en-IN" sz="1000" dirty="0">
                <a:latin typeface="Monaco"/>
                <a:cs typeface="Courier New" panose="02070309020205020404" pitchFamily="49" charset="0"/>
              </a:rPr>
              <a:t>Feed the normalized images into </a:t>
            </a:r>
            <a:r>
              <a:rPr lang="en-IN" sz="1000" b="1" dirty="0" err="1">
                <a:latin typeface="Monaco"/>
                <a:cs typeface="Courier New" panose="02070309020205020404" pitchFamily="49" charset="0"/>
              </a:rPr>
              <a:t>batch_data</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variable</a:t>
            </a:r>
          </a:p>
          <a:p>
            <a:pPr marL="1085850" lvl="2" indent="-171450">
              <a:buFont typeface="Arial" panose="020B0604020202020204" pitchFamily="34" charset="0"/>
              <a:buChar char="•"/>
            </a:pPr>
            <a:r>
              <a:rPr lang="en-IN" sz="1000" dirty="0">
                <a:latin typeface="Monaco"/>
                <a:cs typeface="Courier New" panose="02070309020205020404" pitchFamily="49" charset="0"/>
              </a:rPr>
              <a:t>Prepare one hot encoded label vectors per gesture by changing the correct values to 1 in the </a:t>
            </a:r>
            <a:r>
              <a:rPr lang="en-IN" sz="1000" b="1" dirty="0" err="1">
                <a:latin typeface="Monaco"/>
                <a:cs typeface="Courier New" panose="02070309020205020404" pitchFamily="49" charset="0"/>
              </a:rPr>
              <a:t>batch_label</a:t>
            </a:r>
            <a:r>
              <a:rPr lang="en-IN" sz="1000" b="1" dirty="0">
                <a:latin typeface="Monaco"/>
                <a:cs typeface="Courier New" panose="02070309020205020404" pitchFamily="49" charset="0"/>
              </a:rPr>
              <a:t> </a:t>
            </a:r>
            <a:r>
              <a:rPr lang="en-IN" sz="1000" dirty="0">
                <a:latin typeface="Monaco"/>
                <a:cs typeface="Courier New" panose="02070309020205020404" pitchFamily="49" charset="0"/>
              </a:rPr>
              <a:t>variable(target-variable)</a:t>
            </a:r>
          </a:p>
          <a:p>
            <a:pPr marL="1085850" lvl="2" indent="-171450">
              <a:buFont typeface="Arial" panose="020B0604020202020204" pitchFamily="34" charset="0"/>
              <a:buChar char="•"/>
            </a:pPr>
            <a:r>
              <a:rPr lang="en-IN" sz="1000" b="1" dirty="0">
                <a:solidFill>
                  <a:srgbClr val="00B050"/>
                </a:solidFill>
                <a:latin typeface="Monaco"/>
                <a:cs typeface="Courier New" panose="02070309020205020404" pitchFamily="49" charset="0"/>
              </a:rPr>
              <a:t>Yield</a:t>
            </a:r>
            <a:r>
              <a:rPr lang="en-IN" sz="1000" dirty="0">
                <a:latin typeface="Monaco"/>
                <a:cs typeface="Courier New" panose="02070309020205020404" pitchFamily="49" charset="0"/>
              </a:rPr>
              <a:t> the </a:t>
            </a:r>
            <a:r>
              <a:rPr lang="en-IN" sz="1000" dirty="0" err="1">
                <a:latin typeface="Monaco"/>
                <a:cs typeface="Courier New" panose="02070309020205020404" pitchFamily="49" charset="0"/>
              </a:rPr>
              <a:t>batch_data</a:t>
            </a:r>
            <a:r>
              <a:rPr lang="en-IN" sz="1000" dirty="0">
                <a:latin typeface="Monaco"/>
                <a:cs typeface="Courier New" panose="02070309020205020404" pitchFamily="49" charset="0"/>
              </a:rPr>
              <a:t> &amp; </a:t>
            </a:r>
            <a:r>
              <a:rPr lang="en-IN" sz="1000" dirty="0" err="1">
                <a:latin typeface="Monaco"/>
                <a:cs typeface="Courier New" panose="02070309020205020404" pitchFamily="49" charset="0"/>
              </a:rPr>
              <a:t>batch_label</a:t>
            </a:r>
            <a:endParaRPr lang="en-IN" sz="1000" dirty="0">
              <a:latin typeface="Monaco"/>
              <a:cs typeface="Courier New" panose="02070309020205020404" pitchFamily="49" charset="0"/>
            </a:endParaRPr>
          </a:p>
        </p:txBody>
      </p:sp>
    </p:spTree>
    <p:extLst>
      <p:ext uri="{BB962C8B-B14F-4D97-AF65-F5344CB8AC3E}">
        <p14:creationId xmlns:p14="http://schemas.microsoft.com/office/powerpoint/2010/main" val="39578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a:t>3D </a:t>
            </a:r>
            <a:r>
              <a:rPr lang="en-US" dirty="0" err="1"/>
              <a:t>Convs</a:t>
            </a:r>
            <a:r>
              <a:rPr lang="en-US" dirty="0"/>
              <a:t> and CNN-RNN Stack</a:t>
            </a:r>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8</a:t>
            </a:fld>
            <a:endParaRPr lang="en-IN"/>
          </a:p>
        </p:txBody>
      </p:sp>
      <p:sp>
        <p:nvSpPr>
          <p:cNvPr id="5" name="Rectangle 4"/>
          <p:cNvSpPr/>
          <p:nvPr/>
        </p:nvSpPr>
        <p:spPr>
          <a:xfrm>
            <a:off x="628650" y="834522"/>
            <a:ext cx="7562396" cy="307777"/>
          </a:xfrm>
          <a:prstGeom prst="rect">
            <a:avLst/>
          </a:prstGeom>
        </p:spPr>
        <p:txBody>
          <a:bodyPr wrap="square">
            <a:spAutoFit/>
          </a:bodyPr>
          <a:lstStyle/>
          <a:p>
            <a:pPr algn="ctr"/>
            <a:r>
              <a:rPr lang="en-US" sz="1400" b="0" i="0" dirty="0">
                <a:solidFill>
                  <a:srgbClr val="333333"/>
                </a:solidFill>
                <a:effectLst/>
                <a:latin typeface="Merriweather"/>
              </a:rPr>
              <a:t>For analyzing videos using neural networks, </a:t>
            </a:r>
            <a:r>
              <a:rPr lang="en-US" sz="1400" b="1" i="0" dirty="0">
                <a:solidFill>
                  <a:srgbClr val="333333"/>
                </a:solidFill>
                <a:effectLst/>
                <a:latin typeface="Merriweather"/>
              </a:rPr>
              <a:t>two types of architectures </a:t>
            </a:r>
            <a:r>
              <a:rPr lang="en-US" sz="1400" b="0" i="0" dirty="0">
                <a:solidFill>
                  <a:srgbClr val="333333"/>
                </a:solidFill>
                <a:effectLst/>
                <a:latin typeface="Merriweather"/>
              </a:rPr>
              <a:t>are used commonly</a:t>
            </a:r>
            <a:endParaRPr lang="en-US" sz="1400" dirty="0"/>
          </a:p>
        </p:txBody>
      </p:sp>
      <p:sp>
        <p:nvSpPr>
          <p:cNvPr id="6" name="Rectangle 5"/>
          <p:cNvSpPr/>
          <p:nvPr/>
        </p:nvSpPr>
        <p:spPr>
          <a:xfrm>
            <a:off x="4754389" y="1732236"/>
            <a:ext cx="4101936" cy="1169551"/>
          </a:xfrm>
          <a:prstGeom prst="rect">
            <a:avLst/>
          </a:prstGeom>
        </p:spPr>
        <p:txBody>
          <a:bodyPr wrap="square">
            <a:spAutoFit/>
          </a:bodyPr>
          <a:lstStyle/>
          <a:p>
            <a:pPr algn="ctr"/>
            <a:r>
              <a:rPr lang="en-US" sz="1400" b="1" i="0" dirty="0">
                <a:solidFill>
                  <a:srgbClr val="333333"/>
                </a:solidFill>
                <a:effectLst/>
                <a:latin typeface="Merriweather"/>
              </a:rPr>
              <a:t>3D convolutional network</a:t>
            </a:r>
            <a:r>
              <a:rPr lang="en-US" sz="1400" dirty="0">
                <a:solidFill>
                  <a:srgbClr val="333333"/>
                </a:solidFill>
                <a:latin typeface="Merriweather"/>
              </a:rPr>
              <a:t> it’s </a:t>
            </a:r>
            <a:r>
              <a:rPr lang="en-US" sz="1400" dirty="0"/>
              <a:t>a natural extension to the 2D convolutions you are already familiar with. Just like in 2D conv, you move the filter in two directions (x and y), in 3D conv, you move the filter in three directions (x, y and z).</a:t>
            </a:r>
          </a:p>
        </p:txBody>
      </p:sp>
      <p:pic>
        <p:nvPicPr>
          <p:cNvPr id="7"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105" y="1747156"/>
            <a:ext cx="4101321" cy="10722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16679" y="3323359"/>
            <a:ext cx="5123709" cy="954107"/>
          </a:xfrm>
          <a:prstGeom prst="rect">
            <a:avLst/>
          </a:prstGeom>
        </p:spPr>
        <p:txBody>
          <a:bodyPr wrap="square">
            <a:spAutoFit/>
          </a:bodyPr>
          <a:lstStyle/>
          <a:p>
            <a:pPr algn="ctr"/>
            <a:r>
              <a:rPr lang="en-US" sz="1400" b="0" i="0" dirty="0">
                <a:solidFill>
                  <a:srgbClr val="333333"/>
                </a:solidFill>
                <a:effectLst/>
                <a:latin typeface="Merriweather"/>
              </a:rPr>
              <a:t>the standard </a:t>
            </a:r>
            <a:r>
              <a:rPr lang="en-US" sz="1400" b="1" i="0" dirty="0">
                <a:solidFill>
                  <a:srgbClr val="333333"/>
                </a:solidFill>
                <a:effectLst/>
                <a:latin typeface="Merriweather"/>
              </a:rPr>
              <a:t>CNN + RNN architecture</a:t>
            </a:r>
            <a:r>
              <a:rPr lang="en-US" sz="1400" b="0" i="0" dirty="0">
                <a:solidFill>
                  <a:srgbClr val="333333"/>
                </a:solidFill>
                <a:effectLst/>
                <a:latin typeface="Merriweather"/>
              </a:rPr>
              <a:t> in which you pass the images of a video through a CNN which extracts a feature vector for each image, and then pass the sequence of these feature vectors through an RNN</a:t>
            </a:r>
            <a:endParaRPr lang="en-US" sz="1400" dirty="0"/>
          </a:p>
        </p:txBody>
      </p:sp>
      <p:pic>
        <p:nvPicPr>
          <p:cNvPr id="10" name="Picture 9"/>
          <p:cNvPicPr>
            <a:picLocks noChangeAspect="1"/>
          </p:cNvPicPr>
          <p:nvPr/>
        </p:nvPicPr>
        <p:blipFill>
          <a:blip r:embed="rId3"/>
          <a:stretch>
            <a:fillRect/>
          </a:stretch>
        </p:blipFill>
        <p:spPr>
          <a:xfrm>
            <a:off x="5440388" y="3323359"/>
            <a:ext cx="3251549" cy="999478"/>
          </a:xfrm>
          <a:prstGeom prst="rect">
            <a:avLst/>
          </a:prstGeom>
        </p:spPr>
      </p:pic>
    </p:spTree>
    <p:extLst>
      <p:ext uri="{BB962C8B-B14F-4D97-AF65-F5344CB8AC3E}">
        <p14:creationId xmlns:p14="http://schemas.microsoft.com/office/powerpoint/2010/main" val="60238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7409487" cy="382564"/>
          </a:xfrm>
        </p:spPr>
        <p:txBody>
          <a:bodyPr/>
          <a:lstStyle/>
          <a:p>
            <a:r>
              <a:rPr lang="en-US" dirty="0"/>
              <a:t>3D convolutional network </a:t>
            </a:r>
          </a:p>
        </p:txBody>
      </p:sp>
      <p:sp>
        <p:nvSpPr>
          <p:cNvPr id="2" name="Date Placeholder 1"/>
          <p:cNvSpPr>
            <a:spLocks noGrp="1"/>
          </p:cNvSpPr>
          <p:nvPr>
            <p:ph type="dt" sz="half" idx="10"/>
          </p:nvPr>
        </p:nvSpPr>
        <p:spPr/>
        <p:txBody>
          <a:bodyPr/>
          <a:lstStyle/>
          <a:p>
            <a:fld id="{138FFB07-BED2-294C-9E7A-EDD105F2A934}" type="datetime1">
              <a:rPr lang="en-IN" smtClean="0"/>
              <a:t>08-05-2021</a:t>
            </a:fld>
            <a:endParaRPr lang="en-IN"/>
          </a:p>
        </p:txBody>
      </p:sp>
      <p:sp>
        <p:nvSpPr>
          <p:cNvPr id="9" name="Slide Number Placeholder 8"/>
          <p:cNvSpPr>
            <a:spLocks noGrp="1"/>
          </p:cNvSpPr>
          <p:nvPr>
            <p:ph type="sldNum" sz="quarter" idx="12"/>
          </p:nvPr>
        </p:nvSpPr>
        <p:spPr/>
        <p:txBody>
          <a:bodyPr/>
          <a:lstStyle/>
          <a:p>
            <a:fld id="{273EEA2F-D825-49D3-9C25-497F06EFD3F7}" type="slidenum">
              <a:rPr lang="en-IN" smtClean="0"/>
              <a:t>9</a:t>
            </a:fld>
            <a:endParaRPr lang="en-IN"/>
          </a:p>
        </p:txBody>
      </p:sp>
      <p:sp>
        <p:nvSpPr>
          <p:cNvPr id="5" name="Rectangle 4"/>
          <p:cNvSpPr/>
          <p:nvPr/>
        </p:nvSpPr>
        <p:spPr>
          <a:xfrm>
            <a:off x="628650" y="927986"/>
            <a:ext cx="7590676" cy="523220"/>
          </a:xfrm>
          <a:prstGeom prst="rect">
            <a:avLst/>
          </a:prstGeom>
        </p:spPr>
        <p:txBody>
          <a:bodyPr wrap="square">
            <a:spAutoFit/>
          </a:bodyPr>
          <a:lstStyle/>
          <a:p>
            <a:r>
              <a:rPr lang="en-US" sz="1400" b="0" i="0" dirty="0">
                <a:effectLst/>
                <a:latin typeface="medium-content-serif-font"/>
              </a:rPr>
              <a:t>In the case of 3D convolutions, the kernel that is used to perform convolutions on the image or the feature map has an additional dimension namely depth. </a:t>
            </a:r>
            <a:endParaRPr lang="en-US" sz="1400" dirty="0"/>
          </a:p>
        </p:txBody>
      </p:sp>
      <p:pic>
        <p:nvPicPr>
          <p:cNvPr id="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013" y="1451206"/>
            <a:ext cx="4956532" cy="16650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61006" y="3089964"/>
            <a:ext cx="7654344" cy="523220"/>
          </a:xfrm>
          <a:prstGeom prst="rect">
            <a:avLst/>
          </a:prstGeom>
        </p:spPr>
        <p:txBody>
          <a:bodyPr wrap="square">
            <a:spAutoFit/>
          </a:bodyPr>
          <a:lstStyle/>
          <a:p>
            <a:pPr algn="ctr"/>
            <a:r>
              <a:rPr lang="en-US" sz="1400" dirty="0">
                <a:solidFill>
                  <a:srgbClr val="FF0000"/>
                </a:solidFill>
              </a:rPr>
              <a:t>The kernel performs convolutions by moving in all three dimensions that is x, y, and z-axis. The third dimension is considered to be time as 3D convolutions are used mostly for video classification.</a:t>
            </a:r>
          </a:p>
        </p:txBody>
      </p:sp>
      <p:pic>
        <p:nvPicPr>
          <p:cNvPr id="8" name="Picture 7"/>
          <p:cNvPicPr>
            <a:picLocks noChangeAspect="1"/>
          </p:cNvPicPr>
          <p:nvPr/>
        </p:nvPicPr>
        <p:blipFill>
          <a:blip r:embed="rId3"/>
          <a:stretch>
            <a:fillRect/>
          </a:stretch>
        </p:blipFill>
        <p:spPr>
          <a:xfrm>
            <a:off x="2463604" y="3820587"/>
            <a:ext cx="4438650" cy="685800"/>
          </a:xfrm>
          <a:prstGeom prst="rect">
            <a:avLst/>
          </a:prstGeom>
        </p:spPr>
      </p:pic>
      <p:pic>
        <p:nvPicPr>
          <p:cNvPr id="1026" name="Picture 2" descr="https://miro.medium.com/max/526/1*GcI7G-JLAQiEoCON7xFbhg.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006" y="1606113"/>
            <a:ext cx="1890517" cy="138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56744"/>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21692</TotalTime>
  <Words>1587</Words>
  <Application>Microsoft Office PowerPoint</Application>
  <PresentationFormat>On-screen Show (16:9)</PresentationFormat>
  <Paragraphs>158</Paragraphs>
  <Slides>15</Slides>
  <Notes>1</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Arial</vt:lpstr>
      <vt:lpstr>Calibri</vt:lpstr>
      <vt:lpstr>Gill Sans MT</vt:lpstr>
      <vt:lpstr>Helvetica Neue</vt:lpstr>
      <vt:lpstr>Lato</vt:lpstr>
      <vt:lpstr>medium-content-serif-font</vt:lpstr>
      <vt:lpstr>Merriweather</vt:lpstr>
      <vt:lpstr>Monaco</vt:lpstr>
      <vt:lpstr>Myriad Pro</vt:lpstr>
      <vt:lpstr>Neue Plak</vt:lpstr>
      <vt:lpstr>Proxima Nova</vt:lpstr>
      <vt:lpstr>Proxima Nova Light</vt:lpstr>
      <vt:lpstr>Proxima Nova Rg</vt:lpstr>
      <vt:lpstr>Roboto Cn</vt:lpstr>
      <vt:lpstr>MASTER_UPGRAD</vt:lpstr>
      <vt:lpstr>PowerPoint Presentation</vt:lpstr>
      <vt:lpstr>PowerPoint Presentation</vt:lpstr>
      <vt:lpstr>PowerPoint Presentation</vt:lpstr>
      <vt:lpstr>What is Gesture Recognition Technology?</vt:lpstr>
      <vt:lpstr>Problem statement</vt:lpstr>
      <vt:lpstr>Genrators</vt:lpstr>
      <vt:lpstr>Data Generator - Pseudocode</vt:lpstr>
      <vt:lpstr>3D Convs and CNN-RNN Stack</vt:lpstr>
      <vt:lpstr>3D convolutional network </vt:lpstr>
      <vt:lpstr>Convolutions + RNN</vt:lpstr>
      <vt:lpstr>TimeDistributed</vt:lpstr>
      <vt:lpstr>PowerPoint Presentation</vt:lpstr>
      <vt:lpstr>PowerPoint Presentation</vt:lpstr>
      <vt:lpstr>Submission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287</cp:revision>
  <dcterms:created xsi:type="dcterms:W3CDTF">2019-01-02T10:18:22Z</dcterms:created>
  <dcterms:modified xsi:type="dcterms:W3CDTF">2021-05-08T11:43:47Z</dcterms:modified>
</cp:coreProperties>
</file>